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82" d="100"/>
          <a:sy n="82" d="100"/>
        </p:scale>
        <p:origin x="-112" y="-6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2E84-4E67-F04C-A309-F16C8A013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56EF4-4615-9F44-B37F-9F7217420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5E911-C601-164E-B30D-A4E6F88FB3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CFE98-65FA-3C4F-A884-6500BB5F29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2E84-4E67-F04C-A309-F16C8A013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2E84-4E67-F04C-A309-F16C8A013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2E84-4E67-F04C-A309-F16C8A013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2E84-4E67-F04C-A309-F16C8A013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2415-D477-D849-AA4E-FFFC8C47ED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439B3-85D9-6E44-810E-568E9DEFC8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3E2D-38BB-F140-8EA9-217463A0F9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2E84-4E67-F04C-A309-F16C8A013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32B36985-5D6C-2B4A-B352-861FC0E80D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69C7-E92A-9F4F-88EC-A9FDEEDA0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189B-CF5C-214E-B07D-F4EEAEEE0E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037E2E84-4E67-F04C-A309-F16C8A013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2E84-4E67-F04C-A309-F16C8A013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037E2E84-4E67-F04C-A309-F16C8A013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400"/>
              <a:t>Defense Mechanisms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457200"/>
            <a:ext cx="3831771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7010400" cy="1066800"/>
          </a:xfrm>
        </p:spPr>
        <p:txBody>
          <a:bodyPr/>
          <a:lstStyle/>
          <a:p>
            <a:pPr algn="ctr"/>
            <a:r>
              <a:rPr lang="en-US" sz="7200">
                <a:latin typeface="Short Hand" charset="0"/>
              </a:rPr>
              <a:t>Rationalization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362200"/>
            <a:ext cx="49530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An attempt to justify </a:t>
            </a:r>
            <a:r>
              <a:rPr lang="en-US" dirty="0" smtClean="0"/>
              <a:t>one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actions with an excuse rather than by admitting </a:t>
            </a:r>
            <a:r>
              <a:rPr lang="en-US" dirty="0" smtClean="0"/>
              <a:t>one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failure or mistake</a:t>
            </a:r>
            <a:r>
              <a:rPr lang="en-US" dirty="0" smtClean="0"/>
              <a:t>.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Example – A student justifies flunking a test because he/she was absent the day it was scheduled</a:t>
            </a:r>
            <a:r>
              <a:rPr lang="en-US" dirty="0" smtClean="0"/>
              <a:t>. [Or, the dog ate his homework!]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Harmful -  </a:t>
            </a:r>
            <a:r>
              <a:rPr lang="en-US" u="sng" dirty="0"/>
              <a:t>Refusal</a:t>
            </a:r>
            <a:r>
              <a:rPr lang="en-US" dirty="0"/>
              <a:t> to accept responsibility for actions.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667000"/>
            <a:ext cx="2895600" cy="3035300"/>
          </a:xfrm>
          <a:prstGeom prst="rect">
            <a:avLst/>
          </a:prstGeom>
          <a:ln w="31750">
            <a:solidFill>
              <a:srgbClr val="660066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utoUpdateAnimBg="0"/>
      <p:bldP spid="5017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5257800" cy="1219200"/>
          </a:xfrm>
        </p:spPr>
        <p:txBody>
          <a:bodyPr/>
          <a:lstStyle/>
          <a:p>
            <a:pPr algn="ctr"/>
            <a:r>
              <a:rPr lang="en-US" sz="7200">
                <a:latin typeface="Short Hand" charset="0"/>
              </a:rPr>
              <a:t>Regression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438400"/>
            <a:ext cx="5791200" cy="3505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Retreating to an earlier time that seems less threatening and requires less responsibility</a:t>
            </a:r>
            <a:r>
              <a:rPr lang="en-US" dirty="0" smtClean="0"/>
              <a:t>.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Example – A student has trouble fitting in at middle school so he/she returns and visits their elementary school, thinking that it would be nice to stay there</a:t>
            </a:r>
            <a:r>
              <a:rPr lang="en-US" dirty="0" smtClean="0"/>
              <a:t>.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Harmful – </a:t>
            </a:r>
            <a:r>
              <a:rPr lang="en-US" u="sng" dirty="0"/>
              <a:t>Refusal</a:t>
            </a:r>
            <a:r>
              <a:rPr lang="en-US" dirty="0"/>
              <a:t> to move on and mature within a reasonable amount of time.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228600"/>
            <a:ext cx="1943100" cy="2870200"/>
          </a:xfrm>
          <a:prstGeom prst="rect">
            <a:avLst/>
          </a:prstGeom>
          <a:ln w="31750">
            <a:solidFill>
              <a:srgbClr val="660066"/>
            </a:solidFill>
          </a:ln>
        </p:spPr>
      </p:pic>
    </p:spTree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utoUpdateAnimBg="0"/>
      <p:bldP spid="5120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838200"/>
            <a:ext cx="4572000" cy="1219200"/>
          </a:xfrm>
        </p:spPr>
        <p:txBody>
          <a:bodyPr/>
          <a:lstStyle/>
          <a:p>
            <a:pPr algn="ctr"/>
            <a:r>
              <a:rPr lang="en-US" sz="6600" dirty="0">
                <a:latin typeface="Short Hand" charset="0"/>
              </a:rPr>
              <a:t>Repression</a:t>
            </a:r>
            <a:endParaRPr lang="en-US" sz="7200" dirty="0">
              <a:latin typeface="Short Hand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3124200"/>
            <a:ext cx="7924800" cy="3733800"/>
          </a:xfrm>
        </p:spPr>
        <p:txBody>
          <a:bodyPr/>
          <a:lstStyle/>
          <a:p>
            <a:r>
              <a:rPr lang="en-US" sz="2400" dirty="0"/>
              <a:t>Blocking out thoughts about unpleasant things or experiences.  Repression is actually an unconscious method of escaping something unpleasant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/>
              <a:t>Example – A woman is raped, she pushes the thought out of her mind,  she </a:t>
            </a:r>
            <a:r>
              <a:rPr lang="en-US" sz="2400" dirty="0" smtClean="0"/>
              <a:t>doesn</a:t>
            </a:r>
            <a:r>
              <a:rPr lang="en-US" sz="2400" dirty="0" smtClean="0">
                <a:latin typeface="Arial"/>
              </a:rPr>
              <a:t>’</a:t>
            </a:r>
            <a:r>
              <a:rPr lang="en-US" sz="2400" dirty="0" smtClean="0"/>
              <a:t>t </a:t>
            </a:r>
            <a:r>
              <a:rPr lang="en-US" sz="2400" dirty="0"/>
              <a:t>even think it </a:t>
            </a:r>
            <a:r>
              <a:rPr lang="en-US" sz="2400" dirty="0" smtClean="0"/>
              <a:t>happened</a:t>
            </a:r>
            <a:r>
              <a:rPr lang="en-US" sz="2400" dirty="0"/>
              <a:t>.</a:t>
            </a:r>
          </a:p>
          <a:p>
            <a:r>
              <a:rPr lang="en-US" sz="2400" dirty="0"/>
              <a:t>Harmful – </a:t>
            </a:r>
            <a:r>
              <a:rPr lang="en-US" sz="2400" u="sng" dirty="0"/>
              <a:t>Inability</a:t>
            </a:r>
            <a:r>
              <a:rPr lang="en-US" sz="2400" dirty="0"/>
              <a:t> to recognize what has happened, especially if she needs to receive help.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2781300" cy="2705100"/>
          </a:xfrm>
          <a:prstGeom prst="rect">
            <a:avLst/>
          </a:prstGeom>
          <a:ln w="31750">
            <a:solidFill>
              <a:srgbClr val="660066"/>
            </a:solidFill>
          </a:ln>
        </p:spPr>
      </p:pic>
    </p:spTree>
  </p:cSld>
  <p:clrMapOvr>
    <a:masterClrMapping/>
  </p:clrMapOvr>
  <p:transition xmlns:p14="http://schemas.microsoft.com/office/powerpoint/2010/main">
    <p:zoom dir="in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utoUpdateAnimBg="0"/>
      <p:bldP spid="5222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6172200" cy="1143000"/>
          </a:xfrm>
        </p:spPr>
        <p:txBody>
          <a:bodyPr/>
          <a:lstStyle/>
          <a:p>
            <a:pPr algn="ctr"/>
            <a:r>
              <a:rPr lang="en-US" sz="7200" dirty="0">
                <a:latin typeface="Short Hand" charset="0"/>
              </a:rPr>
              <a:t>Sublimation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77200" cy="2362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Transforming unacceptable behaviors into acceptable ones.  Sublimation can involve redirecting specific behaviors</a:t>
            </a:r>
            <a:r>
              <a:rPr lang="en-US" dirty="0" smtClean="0"/>
              <a:t>.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Example – A student likes to get into arguments, so he/she decides to join the debate </a:t>
            </a:r>
            <a:r>
              <a:rPr lang="en-US" dirty="0" smtClean="0"/>
              <a:t>team</a:t>
            </a:r>
            <a:r>
              <a:rPr lang="en-US" dirty="0"/>
              <a:t>.</a:t>
            </a:r>
          </a:p>
          <a:p>
            <a:pPr>
              <a:lnSpc>
                <a:spcPct val="90000"/>
              </a:lnSpc>
            </a:pPr>
            <a:r>
              <a:rPr lang="en-US" dirty="0"/>
              <a:t>Harmful – </a:t>
            </a:r>
            <a:r>
              <a:rPr lang="en-US" u="sng" dirty="0"/>
              <a:t>Inability</a:t>
            </a:r>
            <a:r>
              <a:rPr lang="en-US" dirty="0"/>
              <a:t> to recognize the need to change unacceptable behaviors into acceptable ones.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4114800"/>
            <a:ext cx="6083300" cy="2634500"/>
          </a:xfrm>
          <a:prstGeom prst="rect">
            <a:avLst/>
          </a:prstGeom>
          <a:ln w="31750">
            <a:solidFill>
              <a:srgbClr val="660066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utoUpdateAnimBg="0"/>
      <p:bldP spid="5325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>
                <a:latin typeface="Short Hand" charset="0"/>
              </a:rPr>
              <a:t>Suppression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98475" y="1981201"/>
            <a:ext cx="4987926" cy="2133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The effort to hide and control unacceptable thoughts and feelings</a:t>
            </a:r>
            <a:r>
              <a:rPr lang="en-US" sz="2400" dirty="0" smtClean="0"/>
              <a:t>.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Example – A student is attracted to someone, but he/she says that they do not like the person at all</a:t>
            </a:r>
            <a:r>
              <a:rPr lang="en-US" sz="2400" dirty="0" smtClean="0"/>
              <a:t>.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Harmful – </a:t>
            </a:r>
            <a:r>
              <a:rPr lang="en-US" sz="2400" u="sng" dirty="0"/>
              <a:t>Inability</a:t>
            </a:r>
            <a:r>
              <a:rPr lang="en-US" sz="2400" dirty="0"/>
              <a:t> to let true feeling show.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2743200"/>
            <a:ext cx="3125914" cy="2997200"/>
          </a:xfrm>
          <a:prstGeom prst="rect">
            <a:avLst/>
          </a:prstGeom>
          <a:ln w="31750">
            <a:solidFill>
              <a:srgbClr val="660066"/>
            </a:solidFill>
          </a:ln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utoUpdateAnimBg="0"/>
      <p:bldP spid="5427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/>
              <a:t/>
            </a:r>
            <a:br>
              <a:rPr lang="en-US" sz="7200"/>
            </a:br>
            <a:r>
              <a:rPr lang="en-US" sz="6000"/>
              <a:t>Defense Mechanisms</a:t>
            </a:r>
          </a:p>
        </p:txBody>
      </p:sp>
      <p:sp>
        <p:nvSpPr>
          <p:cNvPr id="55300" name="Rectangle 1028"/>
          <p:cNvSpPr>
            <a:spLocks noGrp="1" noChangeArrowheads="1"/>
          </p:cNvSpPr>
          <p:nvPr>
            <p:ph idx="1"/>
          </p:nvPr>
        </p:nvSpPr>
        <p:spPr>
          <a:xfrm>
            <a:off x="498474" y="3962400"/>
            <a:ext cx="7556313" cy="2163763"/>
          </a:xfrm>
        </p:spPr>
        <p:txBody>
          <a:bodyPr/>
          <a:lstStyle/>
          <a:p>
            <a:r>
              <a:rPr lang="en-US" sz="2800" dirty="0" smtClean="0"/>
              <a:t>Defense </a:t>
            </a:r>
            <a:r>
              <a:rPr lang="en-US" sz="2800" dirty="0"/>
              <a:t>mechanisms are behaviors that an individual might use to cope with an uncomfortable situation or problem.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>
                <a:latin typeface="Short Hand" charset="0"/>
              </a:rPr>
              <a:t>Compensation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98475" y="1981200"/>
            <a:ext cx="5749926" cy="4144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 A </a:t>
            </a:r>
            <a:r>
              <a:rPr lang="en-US" sz="2800" dirty="0"/>
              <a:t>person tries to make up for his/ her weaknesses by developing strengths in other areas</a:t>
            </a:r>
            <a:r>
              <a:rPr lang="en-US" sz="2800" dirty="0" smtClean="0"/>
              <a:t>.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 Example – A struggling student with a </a:t>
            </a:r>
            <a:r>
              <a:rPr lang="en-US" sz="2800" dirty="0" smtClean="0"/>
              <a:t>learning </a:t>
            </a:r>
            <a:r>
              <a:rPr lang="en-US" sz="2800" dirty="0" smtClean="0"/>
              <a:t>disability becomes </a:t>
            </a:r>
            <a:r>
              <a:rPr lang="en-US" sz="2800" dirty="0"/>
              <a:t>a leader in the art club.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 Harmful </a:t>
            </a:r>
            <a:r>
              <a:rPr lang="en-US" sz="2800" dirty="0"/>
              <a:t>– Not trying to overcome the weakness.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2514600"/>
            <a:ext cx="2001108" cy="2794000"/>
          </a:xfrm>
          <a:prstGeom prst="rect">
            <a:avLst/>
          </a:prstGeom>
          <a:ln w="31750">
            <a:solidFill>
              <a:srgbClr val="660066"/>
            </a:solidFill>
          </a:ln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utoUpdateAnimBg="0"/>
      <p:bldP spid="4301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6934200" cy="1295400"/>
          </a:xfrm>
        </p:spPr>
        <p:txBody>
          <a:bodyPr/>
          <a:lstStyle/>
          <a:p>
            <a:pPr algn="ctr"/>
            <a:r>
              <a:rPr lang="en-US" sz="7200">
                <a:latin typeface="Short Hand" charset="0"/>
              </a:rPr>
              <a:t>Daydreaming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124200" y="2362200"/>
            <a:ext cx="5791200" cy="4495800"/>
          </a:xfrm>
        </p:spPr>
        <p:txBody>
          <a:bodyPr/>
          <a:lstStyle/>
          <a:p>
            <a:r>
              <a:rPr lang="en-US" dirty="0"/>
              <a:t>A person escapes unpleasant, boring, or frustrating situations by imagining that he or she is doing something else.</a:t>
            </a:r>
          </a:p>
          <a:p>
            <a:endParaRPr lang="en-US" dirty="0"/>
          </a:p>
          <a:p>
            <a:r>
              <a:rPr lang="en-US" dirty="0"/>
              <a:t>Example – A shy student imagines that he/she is homecoming king/queen.	</a:t>
            </a:r>
          </a:p>
          <a:p>
            <a:endParaRPr lang="en-US" dirty="0"/>
          </a:p>
          <a:p>
            <a:r>
              <a:rPr lang="en-US" dirty="0"/>
              <a:t>Harmful – </a:t>
            </a:r>
            <a:r>
              <a:rPr lang="en-US" u="sng" dirty="0"/>
              <a:t>Refusal</a:t>
            </a:r>
            <a:r>
              <a:rPr lang="en-US" dirty="0"/>
              <a:t> to accept reality and spending too much time in an imaginary world.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19400"/>
            <a:ext cx="2427339" cy="3009900"/>
          </a:xfrm>
          <a:prstGeom prst="rect">
            <a:avLst/>
          </a:prstGeom>
          <a:ln w="31750">
            <a:solidFill>
              <a:srgbClr val="660066"/>
            </a:solidFill>
          </a:ln>
        </p:spPr>
      </p:pic>
    </p:spTree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  <p:bldP spid="4403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>
                <a:latin typeface="Short Hand" charset="0"/>
              </a:rPr>
              <a:t>Denial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3276600" y="1981200"/>
            <a:ext cx="4778187" cy="4144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Refusal to accept reality.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Example – A student finds out that a relative has a terminal disease. The student continues to act as though the relative is going to live.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Harmful – </a:t>
            </a:r>
            <a:r>
              <a:rPr lang="en-US" u="sng"/>
              <a:t>Continual</a:t>
            </a:r>
            <a:r>
              <a:rPr lang="en-US"/>
              <a:t> </a:t>
            </a:r>
            <a:r>
              <a:rPr lang="en-US" u="sng"/>
              <a:t>inability</a:t>
            </a:r>
            <a:r>
              <a:rPr lang="en-US"/>
              <a:t> to accept a situation long after it has occurred.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09800"/>
            <a:ext cx="2688037" cy="3022600"/>
          </a:xfrm>
          <a:prstGeom prst="rect">
            <a:avLst/>
          </a:prstGeom>
          <a:ln w="31750">
            <a:solidFill>
              <a:srgbClr val="660066"/>
            </a:solidFill>
          </a:ln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  <p:bldP spid="4505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685800"/>
            <a:ext cx="5334000" cy="1295400"/>
          </a:xfrm>
        </p:spPr>
        <p:txBody>
          <a:bodyPr/>
          <a:lstStyle/>
          <a:p>
            <a:pPr algn="ctr"/>
            <a:r>
              <a:rPr lang="en-US" sz="6000">
                <a:latin typeface="Short Hand" charset="0"/>
              </a:rPr>
              <a:t>Displacement</a:t>
            </a:r>
            <a:endParaRPr lang="en-US" sz="6600">
              <a:latin typeface="Short Hand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362200"/>
            <a:ext cx="5105400" cy="3581400"/>
          </a:xfrm>
        </p:spPr>
        <p:txBody>
          <a:bodyPr/>
          <a:lstStyle/>
          <a:p>
            <a:r>
              <a:rPr lang="en-US" dirty="0"/>
              <a:t>A person transfers the emotions he or she feels from the original situation or object to another situation or object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Example – A student is angry with a parent but yells at his/her brother or sister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Harmful – </a:t>
            </a:r>
            <a:r>
              <a:rPr lang="en-US" u="sng" dirty="0"/>
              <a:t>Continuously</a:t>
            </a:r>
            <a:r>
              <a:rPr lang="en-US" dirty="0"/>
              <a:t> taking anger out on an innocent person.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830" y="2438400"/>
            <a:ext cx="3398069" cy="4038600"/>
          </a:xfrm>
          <a:prstGeom prst="rect">
            <a:avLst/>
          </a:prstGeom>
          <a:ln w="31750">
            <a:solidFill>
              <a:srgbClr val="660066"/>
            </a:solidFill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utoUpdateAnimBg="0"/>
      <p:bldP spid="4608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352800" y="838200"/>
            <a:ext cx="4724400" cy="1143000"/>
          </a:xfrm>
        </p:spPr>
        <p:txBody>
          <a:bodyPr/>
          <a:lstStyle/>
          <a:p>
            <a:pPr algn="ctr"/>
            <a:r>
              <a:rPr lang="en-US" sz="7200">
                <a:latin typeface="Short Hand" charset="0"/>
              </a:rPr>
              <a:t>Humor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3124200" y="2362200"/>
            <a:ext cx="57912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 person focuses on the funny aspects of a painful situation.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Example - A person is called a bad name and then refers to himself by that name to deflect the teasing.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Harmful – Person is accepting a social injustice. Name-calling should not be tolerated.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94" y="152400"/>
            <a:ext cx="2710405" cy="3810000"/>
          </a:xfrm>
          <a:prstGeom prst="rect">
            <a:avLst/>
          </a:prstGeom>
          <a:ln w="31750">
            <a:solidFill>
              <a:srgbClr val="660066"/>
            </a:solidFill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utoUpdateAnimBg="0"/>
      <p:bldP spid="4710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762000"/>
            <a:ext cx="6324600" cy="1219200"/>
          </a:xfrm>
        </p:spPr>
        <p:txBody>
          <a:bodyPr/>
          <a:lstStyle/>
          <a:p>
            <a:pPr algn="ctr"/>
            <a:r>
              <a:rPr lang="en-US" sz="7200" dirty="0">
                <a:latin typeface="Short Hand" charset="0"/>
              </a:rPr>
              <a:t>Identification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3352800" y="2667000"/>
            <a:ext cx="55626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 person tries to assume the qualities of someone that is admired</a:t>
            </a:r>
            <a:r>
              <a:rPr lang="en-US" dirty="0" smtClean="0"/>
              <a:t>.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Example - A students wants to be like a famous person so they begin to dress and act like that </a:t>
            </a:r>
            <a:r>
              <a:rPr lang="en-US" dirty="0" smtClean="0"/>
              <a:t>person</a:t>
            </a:r>
            <a:r>
              <a:rPr lang="en-US" dirty="0"/>
              <a:t>.</a:t>
            </a:r>
          </a:p>
          <a:p>
            <a:pPr>
              <a:lnSpc>
                <a:spcPct val="90000"/>
              </a:lnSpc>
            </a:pPr>
            <a:r>
              <a:rPr lang="en-US" dirty="0"/>
              <a:t>Harmful – Measuring own worth to someone </a:t>
            </a:r>
            <a:r>
              <a:rPr lang="en-US" dirty="0" smtClean="0"/>
              <a:t>else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standards instead of </a:t>
            </a:r>
            <a:r>
              <a:rPr lang="en-US"/>
              <a:t>developing </a:t>
            </a:r>
            <a:r>
              <a:rPr lang="en-US" smtClean="0"/>
              <a:t>one</a:t>
            </a:r>
            <a:r>
              <a:rPr lang="en-US" smtClean="0">
                <a:latin typeface="Arial"/>
              </a:rPr>
              <a:t>’</a:t>
            </a:r>
            <a:r>
              <a:rPr lang="en-US" smtClean="0"/>
              <a:t>s </a:t>
            </a:r>
            <a:r>
              <a:rPr lang="en-US" dirty="0"/>
              <a:t>own strengths.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89" y="2438400"/>
            <a:ext cx="2865311" cy="2386095"/>
          </a:xfrm>
          <a:prstGeom prst="rect">
            <a:avLst/>
          </a:prstGeom>
          <a:ln w="31750">
            <a:solidFill>
              <a:srgbClr val="660066"/>
            </a:solidFill>
          </a:ln>
        </p:spPr>
      </p:pic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utoUpdateAnimBg="0"/>
      <p:bldP spid="4813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6248400" cy="1143000"/>
          </a:xfrm>
        </p:spPr>
        <p:txBody>
          <a:bodyPr/>
          <a:lstStyle/>
          <a:p>
            <a:pPr algn="ctr"/>
            <a:r>
              <a:rPr lang="en-US" sz="7200">
                <a:latin typeface="Short Hand" charset="0"/>
              </a:rPr>
              <a:t>Projection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362200"/>
            <a:ext cx="46482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 person shifts the blame and/or responsibility for his/her actions or thoughts to another person</a:t>
            </a:r>
            <a:r>
              <a:rPr lang="en-US" dirty="0" smtClean="0"/>
              <a:t>.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Example – A student does poorly on a test and says that the teacher wrote an unfair test</a:t>
            </a:r>
            <a:r>
              <a:rPr lang="en-US" dirty="0" smtClean="0"/>
              <a:t>.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Harmful – </a:t>
            </a:r>
            <a:r>
              <a:rPr lang="en-US" u="sng" dirty="0"/>
              <a:t>Refusal</a:t>
            </a:r>
            <a:r>
              <a:rPr lang="en-US" dirty="0"/>
              <a:t> to accept responsibility for actions.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438400"/>
            <a:ext cx="3163343" cy="3130843"/>
          </a:xfrm>
          <a:prstGeom prst="rect">
            <a:avLst/>
          </a:prstGeom>
          <a:ln w="31750">
            <a:solidFill>
              <a:srgbClr val="660066"/>
            </a:solidFill>
          </a:ln>
        </p:spPr>
      </p:pic>
    </p:spTree>
  </p:cSld>
  <p:clrMapOvr>
    <a:masterClrMapping/>
  </p:clrMapOvr>
  <p:transition xmlns:p14="http://schemas.microsoft.com/office/powerpoint/2010/main">
    <p:pull dir="r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utoUpdateAnimBg="0"/>
      <p:bldP spid="49155" grpId="0" build="p" autoUpdateAnimBg="0"/>
    </p:bld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Advantage">
    <a:dk1>
      <a:sysClr val="windowText" lastClr="000000"/>
    </a:dk1>
    <a:lt1>
      <a:sysClr val="window" lastClr="FFFFFF"/>
    </a:lt1>
    <a:dk2>
      <a:srgbClr val="2B142D"/>
    </a:dk2>
    <a:lt2>
      <a:srgbClr val="C3AFCC"/>
    </a:lt2>
    <a:accent1>
      <a:srgbClr val="663366"/>
    </a:accent1>
    <a:accent2>
      <a:srgbClr val="330F42"/>
    </a:accent2>
    <a:accent3>
      <a:srgbClr val="666699"/>
    </a:accent3>
    <a:accent4>
      <a:srgbClr val="999966"/>
    </a:accent4>
    <a:accent5>
      <a:srgbClr val="F7901E"/>
    </a:accent5>
    <a:accent6>
      <a:srgbClr val="A3A101"/>
    </a:accent6>
    <a:hlink>
      <a:srgbClr val="BC5FBC"/>
    </a:hlink>
    <a:folHlink>
      <a:srgbClr val="9775A7"/>
    </a:folHlink>
  </a:clrScheme>
</a:themeOverride>
</file>

<file path=ppt/theme/themeOverride2.xml><?xml version="1.0" encoding="utf-8"?>
<a:themeOverride xmlns:a="http://schemas.openxmlformats.org/drawingml/2006/main">
  <a:clrScheme name="Advantage">
    <a:dk1>
      <a:sysClr val="windowText" lastClr="000000"/>
    </a:dk1>
    <a:lt1>
      <a:sysClr val="window" lastClr="FFFFFF"/>
    </a:lt1>
    <a:dk2>
      <a:srgbClr val="2B142D"/>
    </a:dk2>
    <a:lt2>
      <a:srgbClr val="C3AFCC"/>
    </a:lt2>
    <a:accent1>
      <a:srgbClr val="663366"/>
    </a:accent1>
    <a:accent2>
      <a:srgbClr val="330F42"/>
    </a:accent2>
    <a:accent3>
      <a:srgbClr val="666699"/>
    </a:accent3>
    <a:accent4>
      <a:srgbClr val="999966"/>
    </a:accent4>
    <a:accent5>
      <a:srgbClr val="F7901E"/>
    </a:accent5>
    <a:accent6>
      <a:srgbClr val="A3A101"/>
    </a:accent6>
    <a:hlink>
      <a:srgbClr val="BC5FBC"/>
    </a:hlink>
    <a:folHlink>
      <a:srgbClr val="9775A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636</Words>
  <Application>Microsoft Macintosh PowerPoint</Application>
  <PresentationFormat>On-screen Show (4:3)</PresentationFormat>
  <Paragraphs>57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Advantage</vt:lpstr>
      <vt:lpstr>Defense Mechanisms</vt:lpstr>
      <vt:lpstr> Defense Mechanisms</vt:lpstr>
      <vt:lpstr>Compensation</vt:lpstr>
      <vt:lpstr>Daydreaming</vt:lpstr>
      <vt:lpstr>Denial</vt:lpstr>
      <vt:lpstr>Displacement</vt:lpstr>
      <vt:lpstr>Humor</vt:lpstr>
      <vt:lpstr>Identification</vt:lpstr>
      <vt:lpstr>Projection</vt:lpstr>
      <vt:lpstr>Rationalization</vt:lpstr>
      <vt:lpstr>Regression</vt:lpstr>
      <vt:lpstr>Repression</vt:lpstr>
      <vt:lpstr>Sublimation</vt:lpstr>
      <vt:lpstr>Suppression</vt:lpstr>
    </vt:vector>
  </TitlesOfParts>
  <Company>Associated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Defense Mechanisms</dc:title>
  <dc:creator>MICHAEL SWANGER</dc:creator>
  <cp:lastModifiedBy>Microsoft Office User</cp:lastModifiedBy>
  <cp:revision>16</cp:revision>
  <cp:lastPrinted>2009-04-22T19:24:48Z</cp:lastPrinted>
  <dcterms:created xsi:type="dcterms:W3CDTF">2002-04-02T13:59:26Z</dcterms:created>
  <dcterms:modified xsi:type="dcterms:W3CDTF">2012-07-10T13:07:14Z</dcterms:modified>
</cp:coreProperties>
</file>