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17"/>
  </p:handoutMasterIdLst>
  <p:sldIdLst>
    <p:sldId id="256" r:id="rId2"/>
    <p:sldId id="257" r:id="rId3"/>
    <p:sldId id="258" r:id="rId4"/>
    <p:sldId id="259" r:id="rId5"/>
    <p:sldId id="261" r:id="rId6"/>
    <p:sldId id="260" r:id="rId7"/>
    <p:sldId id="262" r:id="rId8"/>
    <p:sldId id="263" r:id="rId9"/>
    <p:sldId id="264" r:id="rId10"/>
    <p:sldId id="265" r:id="rId11"/>
    <p:sldId id="266" r:id="rId12"/>
    <p:sldId id="268" r:id="rId13"/>
    <p:sldId id="267" r:id="rId14"/>
    <p:sldId id="270"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bw" frameSlides="1"/>
  <p:clrMru>
    <a:srgbClr val="CCFF66"/>
    <a:srgbClr val="FF6FCF"/>
    <a:srgbClr val="FF66FF"/>
    <a:srgbClr val="FF0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384" autoAdjust="0"/>
    <p:restoredTop sz="94660"/>
  </p:normalViewPr>
  <p:slideViewPr>
    <p:cSldViewPr snapToGrid="0" snapToObjects="1">
      <p:cViewPr>
        <p:scale>
          <a:sx n="100" d="100"/>
          <a:sy n="100" d="100"/>
        </p:scale>
        <p:origin x="-80"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C7B8DC-3532-B54E-9E08-BF028E361953}" type="datetimeFigureOut">
              <a:rPr lang="en-US" smtClean="0"/>
              <a:t>7/10/12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B55A99-39A9-484D-9A0D-4912BAAA6FF7}" type="slidenum">
              <a:rPr lang="en-US" smtClean="0"/>
              <a:t>‹#›</a:t>
            </a:fld>
            <a:endParaRPr lang="en-US"/>
          </a:p>
        </p:txBody>
      </p:sp>
    </p:spTree>
    <p:extLst>
      <p:ext uri="{BB962C8B-B14F-4D97-AF65-F5344CB8AC3E}">
        <p14:creationId xmlns:p14="http://schemas.microsoft.com/office/powerpoint/2010/main" val="40591981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3B5B1A2-82BF-DC43-9A5A-560BB0F1FB87}"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2606-6FDE-8D42-A37E-A1FF83E4D0FE}" type="slidenum">
              <a:rPr lang="en-US" smtClean="0"/>
              <a:t>‹#›</a:t>
            </a:fld>
            <a:endParaRPr lang="en-US"/>
          </a:p>
        </p:txBody>
      </p:sp>
    </p:spTree>
    <p:extLst>
      <p:ext uri="{BB962C8B-B14F-4D97-AF65-F5344CB8AC3E}">
        <p14:creationId xmlns:p14="http://schemas.microsoft.com/office/powerpoint/2010/main" val="3644232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5B1A2-82BF-DC43-9A5A-560BB0F1FB87}"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2606-6FDE-8D42-A37E-A1FF83E4D0FE}" type="slidenum">
              <a:rPr lang="en-US" smtClean="0"/>
              <a:t>‹#›</a:t>
            </a:fld>
            <a:endParaRPr lang="en-US"/>
          </a:p>
        </p:txBody>
      </p:sp>
    </p:spTree>
    <p:extLst>
      <p:ext uri="{BB962C8B-B14F-4D97-AF65-F5344CB8AC3E}">
        <p14:creationId xmlns:p14="http://schemas.microsoft.com/office/powerpoint/2010/main" val="1111883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5B1A2-82BF-DC43-9A5A-560BB0F1FB87}"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2606-6FDE-8D42-A37E-A1FF83E4D0FE}" type="slidenum">
              <a:rPr lang="en-US" smtClean="0"/>
              <a:t>‹#›</a:t>
            </a:fld>
            <a:endParaRPr lang="en-US"/>
          </a:p>
        </p:txBody>
      </p:sp>
    </p:spTree>
    <p:extLst>
      <p:ext uri="{BB962C8B-B14F-4D97-AF65-F5344CB8AC3E}">
        <p14:creationId xmlns:p14="http://schemas.microsoft.com/office/powerpoint/2010/main" val="2329579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B5B1A2-82BF-DC43-9A5A-560BB0F1FB87}"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2606-6FDE-8D42-A37E-A1FF83E4D0FE}" type="slidenum">
              <a:rPr lang="en-US" smtClean="0"/>
              <a:t>‹#›</a:t>
            </a:fld>
            <a:endParaRPr lang="en-US"/>
          </a:p>
        </p:txBody>
      </p:sp>
    </p:spTree>
    <p:extLst>
      <p:ext uri="{BB962C8B-B14F-4D97-AF65-F5344CB8AC3E}">
        <p14:creationId xmlns:p14="http://schemas.microsoft.com/office/powerpoint/2010/main" val="1960716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B5B1A2-82BF-DC43-9A5A-560BB0F1FB87}" type="datetimeFigureOut">
              <a:rPr lang="en-US" smtClean="0"/>
              <a:t>7/10/12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B62606-6FDE-8D42-A37E-A1FF83E4D0FE}" type="slidenum">
              <a:rPr lang="en-US" smtClean="0"/>
              <a:t>‹#›</a:t>
            </a:fld>
            <a:endParaRPr lang="en-US"/>
          </a:p>
        </p:txBody>
      </p:sp>
    </p:spTree>
    <p:extLst>
      <p:ext uri="{BB962C8B-B14F-4D97-AF65-F5344CB8AC3E}">
        <p14:creationId xmlns:p14="http://schemas.microsoft.com/office/powerpoint/2010/main" val="2360997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B5B1A2-82BF-DC43-9A5A-560BB0F1FB87}"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62606-6FDE-8D42-A37E-A1FF83E4D0FE}" type="slidenum">
              <a:rPr lang="en-US" smtClean="0"/>
              <a:t>‹#›</a:t>
            </a:fld>
            <a:endParaRPr lang="en-US"/>
          </a:p>
        </p:txBody>
      </p:sp>
    </p:spTree>
    <p:extLst>
      <p:ext uri="{BB962C8B-B14F-4D97-AF65-F5344CB8AC3E}">
        <p14:creationId xmlns:p14="http://schemas.microsoft.com/office/powerpoint/2010/main" val="337272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3B5B1A2-82BF-DC43-9A5A-560BB0F1FB87}" type="datetimeFigureOut">
              <a:rPr lang="en-US" smtClean="0"/>
              <a:t>7/10/12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B62606-6FDE-8D42-A37E-A1FF83E4D0FE}" type="slidenum">
              <a:rPr lang="en-US" smtClean="0"/>
              <a:t>‹#›</a:t>
            </a:fld>
            <a:endParaRPr lang="en-US"/>
          </a:p>
        </p:txBody>
      </p:sp>
    </p:spTree>
    <p:extLst>
      <p:ext uri="{BB962C8B-B14F-4D97-AF65-F5344CB8AC3E}">
        <p14:creationId xmlns:p14="http://schemas.microsoft.com/office/powerpoint/2010/main" val="98851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3B5B1A2-82BF-DC43-9A5A-560BB0F1FB87}" type="datetimeFigureOut">
              <a:rPr lang="en-US" smtClean="0"/>
              <a:t>7/10/12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B62606-6FDE-8D42-A37E-A1FF83E4D0FE}" type="slidenum">
              <a:rPr lang="en-US" smtClean="0"/>
              <a:t>‹#›</a:t>
            </a:fld>
            <a:endParaRPr lang="en-US"/>
          </a:p>
        </p:txBody>
      </p:sp>
    </p:spTree>
    <p:extLst>
      <p:ext uri="{BB962C8B-B14F-4D97-AF65-F5344CB8AC3E}">
        <p14:creationId xmlns:p14="http://schemas.microsoft.com/office/powerpoint/2010/main" val="1597076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5B1A2-82BF-DC43-9A5A-560BB0F1FB87}" type="datetimeFigureOut">
              <a:rPr lang="en-US" smtClean="0"/>
              <a:t>7/10/12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B62606-6FDE-8D42-A37E-A1FF83E4D0FE}" type="slidenum">
              <a:rPr lang="en-US" smtClean="0"/>
              <a:t>‹#›</a:t>
            </a:fld>
            <a:endParaRPr lang="en-US"/>
          </a:p>
        </p:txBody>
      </p:sp>
    </p:spTree>
    <p:extLst>
      <p:ext uri="{BB962C8B-B14F-4D97-AF65-F5344CB8AC3E}">
        <p14:creationId xmlns:p14="http://schemas.microsoft.com/office/powerpoint/2010/main" val="705557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5B1A2-82BF-DC43-9A5A-560BB0F1FB87}"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62606-6FDE-8D42-A37E-A1FF83E4D0FE}" type="slidenum">
              <a:rPr lang="en-US" smtClean="0"/>
              <a:t>‹#›</a:t>
            </a:fld>
            <a:endParaRPr lang="en-US"/>
          </a:p>
        </p:txBody>
      </p:sp>
    </p:spTree>
    <p:extLst>
      <p:ext uri="{BB962C8B-B14F-4D97-AF65-F5344CB8AC3E}">
        <p14:creationId xmlns:p14="http://schemas.microsoft.com/office/powerpoint/2010/main" val="717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B5B1A2-82BF-DC43-9A5A-560BB0F1FB87}" type="datetimeFigureOut">
              <a:rPr lang="en-US" smtClean="0"/>
              <a:t>7/10/12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B62606-6FDE-8D42-A37E-A1FF83E4D0FE}" type="slidenum">
              <a:rPr lang="en-US" smtClean="0"/>
              <a:t>‹#›</a:t>
            </a:fld>
            <a:endParaRPr lang="en-US"/>
          </a:p>
        </p:txBody>
      </p:sp>
    </p:spTree>
    <p:extLst>
      <p:ext uri="{BB962C8B-B14F-4D97-AF65-F5344CB8AC3E}">
        <p14:creationId xmlns:p14="http://schemas.microsoft.com/office/powerpoint/2010/main" val="30868182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5B1A2-82BF-DC43-9A5A-560BB0F1FB87}" type="datetimeFigureOut">
              <a:rPr lang="en-US" smtClean="0"/>
              <a:t>7/10/12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B62606-6FDE-8D42-A37E-A1FF83E4D0FE}" type="slidenum">
              <a:rPr lang="en-US" smtClean="0"/>
              <a:t>‹#›</a:t>
            </a:fld>
            <a:endParaRPr lang="en-US"/>
          </a:p>
        </p:txBody>
      </p:sp>
    </p:spTree>
    <p:extLst>
      <p:ext uri="{BB962C8B-B14F-4D97-AF65-F5344CB8AC3E}">
        <p14:creationId xmlns:p14="http://schemas.microsoft.com/office/powerpoint/2010/main" val="1829342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69250" y="523952"/>
            <a:ext cx="4866735" cy="2033645"/>
          </a:xfrm>
        </p:spPr>
        <p:style>
          <a:lnRef idx="3">
            <a:schemeClr val="lt1"/>
          </a:lnRef>
          <a:fillRef idx="1">
            <a:schemeClr val="accent5"/>
          </a:fillRef>
          <a:effectRef idx="1">
            <a:schemeClr val="accent5"/>
          </a:effectRef>
          <a:fontRef idx="minor">
            <a:schemeClr val="lt1"/>
          </a:fontRef>
        </p:style>
        <p:txBody>
          <a:bodyPr/>
          <a:lstStyle/>
          <a:p>
            <a:r>
              <a:rPr lang="en-US" dirty="0" smtClean="0"/>
              <a:t>Coping with Anxiety</a:t>
            </a:r>
            <a:endParaRPr lang="en-US" dirty="0"/>
          </a:p>
        </p:txBody>
      </p:sp>
      <p:pic>
        <p:nvPicPr>
          <p:cNvPr id="4" name="Picture 3"/>
          <p:cNvPicPr>
            <a:picLocks noChangeAspect="1"/>
          </p:cNvPicPr>
          <p:nvPr/>
        </p:nvPicPr>
        <p:blipFill>
          <a:blip r:embed="rId2"/>
          <a:stretch>
            <a:fillRect/>
          </a:stretch>
        </p:blipFill>
        <p:spPr>
          <a:xfrm>
            <a:off x="1662415" y="2890372"/>
            <a:ext cx="5792485" cy="3686127"/>
          </a:xfrm>
          <a:prstGeom prst="rect">
            <a:avLst/>
          </a:prstGeom>
          <a:ln w="47625">
            <a:solidFill>
              <a:schemeClr val="accent5">
                <a:lumMod val="75000"/>
              </a:schemeClr>
            </a:solidFill>
          </a:ln>
        </p:spPr>
      </p:pic>
    </p:spTree>
    <p:extLst>
      <p:ext uri="{BB962C8B-B14F-4D97-AF65-F5344CB8AC3E}">
        <p14:creationId xmlns:p14="http://schemas.microsoft.com/office/powerpoint/2010/main" val="3423584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65400" y="274638"/>
            <a:ext cx="4102100" cy="11430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Effective Coping</a:t>
            </a:r>
            <a:endParaRPr lang="en-US" dirty="0"/>
          </a:p>
        </p:txBody>
      </p:sp>
      <p:sp>
        <p:nvSpPr>
          <p:cNvPr id="3" name="Content Placeholder 2"/>
          <p:cNvSpPr>
            <a:spLocks noGrp="1"/>
          </p:cNvSpPr>
          <p:nvPr>
            <p:ph idx="1"/>
          </p:nvPr>
        </p:nvSpPr>
        <p:spPr>
          <a:xfrm>
            <a:off x="4076700" y="1651000"/>
            <a:ext cx="4787900" cy="4525963"/>
          </a:xfrm>
        </p:spPr>
        <p:txBody>
          <a:bodyPr/>
          <a:lstStyle/>
          <a:p>
            <a:pPr marL="0" indent="0">
              <a:buNone/>
            </a:pPr>
            <a:r>
              <a:rPr lang="en-US" dirty="0" smtClean="0"/>
              <a:t>Take care of yourself:</a:t>
            </a:r>
          </a:p>
          <a:p>
            <a:r>
              <a:rPr lang="en-US" dirty="0" smtClean="0"/>
              <a:t>Eat nutrient-dense foods.</a:t>
            </a:r>
          </a:p>
          <a:p>
            <a:r>
              <a:rPr lang="en-US" dirty="0" smtClean="0"/>
              <a:t>Exercise.</a:t>
            </a:r>
          </a:p>
          <a:p>
            <a:r>
              <a:rPr lang="en-US" dirty="0" smtClean="0"/>
              <a:t>Avoid alcohol, tobacco, drugs.</a:t>
            </a:r>
          </a:p>
          <a:p>
            <a:r>
              <a:rPr lang="en-US" dirty="0" smtClean="0"/>
              <a:t>Practice good hygiene.</a:t>
            </a:r>
          </a:p>
          <a:p>
            <a:r>
              <a:rPr lang="en-US" dirty="0" smtClean="0"/>
              <a:t>Get adequate sleep.</a:t>
            </a:r>
            <a:endParaRPr lang="en-US" dirty="0"/>
          </a:p>
        </p:txBody>
      </p:sp>
      <p:pic>
        <p:nvPicPr>
          <p:cNvPr id="4" name="Picture 3"/>
          <p:cNvPicPr>
            <a:picLocks noChangeAspect="1"/>
          </p:cNvPicPr>
          <p:nvPr/>
        </p:nvPicPr>
        <p:blipFill>
          <a:blip r:embed="rId2"/>
          <a:stretch>
            <a:fillRect/>
          </a:stretch>
        </p:blipFill>
        <p:spPr>
          <a:xfrm>
            <a:off x="355600" y="1701800"/>
            <a:ext cx="3266831" cy="4889500"/>
          </a:xfrm>
          <a:prstGeom prst="rect">
            <a:avLst/>
          </a:prstGeom>
          <a:ln w="76200">
            <a:solidFill>
              <a:schemeClr val="accent4">
                <a:lumMod val="75000"/>
              </a:schemeClr>
            </a:solidFill>
          </a:ln>
        </p:spPr>
      </p:pic>
    </p:spTree>
    <p:extLst>
      <p:ext uri="{BB962C8B-B14F-4D97-AF65-F5344CB8AC3E}">
        <p14:creationId xmlns:p14="http://schemas.microsoft.com/office/powerpoint/2010/main" val="3481185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511176"/>
            <a:ext cx="4629150" cy="1325562"/>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en-US" dirty="0" smtClean="0"/>
              <a:t>Effective Coping</a:t>
            </a:r>
            <a:endParaRPr lang="en-US" dirty="0"/>
          </a:p>
        </p:txBody>
      </p:sp>
      <p:sp>
        <p:nvSpPr>
          <p:cNvPr id="3" name="Content Placeholder 2"/>
          <p:cNvSpPr>
            <a:spLocks noGrp="1"/>
          </p:cNvSpPr>
          <p:nvPr>
            <p:ph idx="1"/>
          </p:nvPr>
        </p:nvSpPr>
        <p:spPr>
          <a:xfrm>
            <a:off x="5143500" y="2057400"/>
            <a:ext cx="3543300" cy="4068763"/>
          </a:xfrm>
        </p:spPr>
        <p:txBody>
          <a:bodyPr/>
          <a:lstStyle/>
          <a:p>
            <a:pPr marL="0" indent="0">
              <a:buNone/>
            </a:pPr>
            <a:r>
              <a:rPr lang="en-US" dirty="0" smtClean="0"/>
              <a:t>Rely on your support system:</a:t>
            </a:r>
          </a:p>
          <a:p>
            <a:r>
              <a:rPr lang="en-US" dirty="0" smtClean="0"/>
              <a:t>Parents, family</a:t>
            </a:r>
          </a:p>
          <a:p>
            <a:r>
              <a:rPr lang="en-US" dirty="0" smtClean="0"/>
              <a:t>Friends</a:t>
            </a:r>
          </a:p>
          <a:p>
            <a:r>
              <a:rPr lang="en-US" dirty="0" smtClean="0"/>
              <a:t>Teachers</a:t>
            </a:r>
          </a:p>
          <a:p>
            <a:r>
              <a:rPr lang="en-US" dirty="0" smtClean="0"/>
              <a:t>Counselors</a:t>
            </a:r>
          </a:p>
          <a:p>
            <a:r>
              <a:rPr lang="en-US" dirty="0" smtClean="0"/>
              <a:t>Faith leader</a:t>
            </a:r>
          </a:p>
          <a:p>
            <a:endParaRPr lang="en-US" dirty="0" smtClean="0"/>
          </a:p>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457200" y="2197100"/>
            <a:ext cx="4312418" cy="3810000"/>
          </a:xfrm>
          <a:prstGeom prst="rect">
            <a:avLst/>
          </a:prstGeom>
          <a:ln w="76200">
            <a:solidFill>
              <a:srgbClr val="0000FF"/>
            </a:solidFill>
          </a:ln>
        </p:spPr>
      </p:pic>
    </p:spTree>
    <p:extLst>
      <p:ext uri="{BB962C8B-B14F-4D97-AF65-F5344CB8AC3E}">
        <p14:creationId xmlns:p14="http://schemas.microsoft.com/office/powerpoint/2010/main" val="4159792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6FC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25700" y="274638"/>
            <a:ext cx="41148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dirty="0" smtClean="0"/>
              <a:t>Effective Coping</a:t>
            </a:r>
            <a:endParaRPr lang="en-US" dirty="0"/>
          </a:p>
        </p:txBody>
      </p:sp>
      <p:sp>
        <p:nvSpPr>
          <p:cNvPr id="3" name="Content Placeholder 2"/>
          <p:cNvSpPr>
            <a:spLocks noGrp="1"/>
          </p:cNvSpPr>
          <p:nvPr>
            <p:ph idx="1"/>
          </p:nvPr>
        </p:nvSpPr>
        <p:spPr>
          <a:xfrm>
            <a:off x="457200" y="1600200"/>
            <a:ext cx="4000500" cy="4525963"/>
          </a:xfrm>
        </p:spPr>
        <p:txBody>
          <a:bodyPr/>
          <a:lstStyle/>
          <a:p>
            <a:pPr marL="0" indent="0">
              <a:buNone/>
            </a:pPr>
            <a:r>
              <a:rPr lang="en-US" dirty="0" smtClean="0"/>
              <a:t>Stick to your routine:</a:t>
            </a:r>
          </a:p>
          <a:p>
            <a:r>
              <a:rPr lang="en-US" dirty="0" smtClean="0"/>
              <a:t>Keep a planner and “to do” list.</a:t>
            </a:r>
          </a:p>
          <a:p>
            <a:r>
              <a:rPr lang="en-US" dirty="0" smtClean="0"/>
              <a:t>Take one step at a time.</a:t>
            </a:r>
          </a:p>
          <a:p>
            <a:r>
              <a:rPr lang="en-US" dirty="0" smtClean="0"/>
              <a:t>Check off tasks as completed.</a:t>
            </a:r>
          </a:p>
          <a:p>
            <a:endParaRPr lang="en-US" dirty="0" smtClean="0"/>
          </a:p>
          <a:p>
            <a:pPr marL="0" indent="0">
              <a:buNone/>
            </a:pPr>
            <a:endParaRPr lang="en-US" dirty="0"/>
          </a:p>
        </p:txBody>
      </p:sp>
      <p:pic>
        <p:nvPicPr>
          <p:cNvPr id="4" name="Picture 3"/>
          <p:cNvPicPr>
            <a:picLocks noChangeAspect="1"/>
          </p:cNvPicPr>
          <p:nvPr/>
        </p:nvPicPr>
        <p:blipFill>
          <a:blip r:embed="rId2"/>
          <a:stretch>
            <a:fillRect/>
          </a:stretch>
        </p:blipFill>
        <p:spPr>
          <a:xfrm>
            <a:off x="4851400" y="1778000"/>
            <a:ext cx="4038600" cy="3175000"/>
          </a:xfrm>
          <a:prstGeom prst="rect">
            <a:avLst/>
          </a:prstGeom>
          <a:ln w="76200">
            <a:solidFill>
              <a:srgbClr val="008000"/>
            </a:solidFill>
          </a:ln>
        </p:spPr>
      </p:pic>
    </p:spTree>
    <p:extLst>
      <p:ext uri="{BB962C8B-B14F-4D97-AF65-F5344CB8AC3E}">
        <p14:creationId xmlns:p14="http://schemas.microsoft.com/office/powerpoint/2010/main" val="124668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3200" y="295276"/>
            <a:ext cx="40132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Effective Coping</a:t>
            </a:r>
            <a:endParaRPr lang="en-US" dirty="0"/>
          </a:p>
        </p:txBody>
      </p:sp>
      <p:sp>
        <p:nvSpPr>
          <p:cNvPr id="3" name="Content Placeholder 2"/>
          <p:cNvSpPr>
            <a:spLocks noGrp="1"/>
          </p:cNvSpPr>
          <p:nvPr>
            <p:ph idx="1"/>
          </p:nvPr>
        </p:nvSpPr>
        <p:spPr>
          <a:xfrm>
            <a:off x="4914900" y="2146300"/>
            <a:ext cx="3771900" cy="3979863"/>
          </a:xfrm>
        </p:spPr>
        <p:txBody>
          <a:bodyPr/>
          <a:lstStyle/>
          <a:p>
            <a:pPr marL="0" indent="0">
              <a:buNone/>
            </a:pPr>
            <a:r>
              <a:rPr lang="en-US" dirty="0" smtClean="0"/>
              <a:t>Just Do It!</a:t>
            </a:r>
          </a:p>
          <a:p>
            <a:r>
              <a:rPr lang="en-US" dirty="0" smtClean="0"/>
              <a:t>Take one step at a time and “</a:t>
            </a:r>
            <a:r>
              <a:rPr lang="en-US" dirty="0" err="1" smtClean="0"/>
              <a:t>git</a:t>
            </a:r>
            <a:r>
              <a:rPr lang="en-US" dirty="0" smtClean="0"/>
              <a:t> ‘</a:t>
            </a:r>
            <a:r>
              <a:rPr lang="en-US" dirty="0" err="1" smtClean="0"/>
              <a:t>er</a:t>
            </a:r>
            <a:r>
              <a:rPr lang="en-US" dirty="0" smtClean="0"/>
              <a:t> done!”</a:t>
            </a:r>
            <a:endParaRPr lang="en-US" dirty="0"/>
          </a:p>
        </p:txBody>
      </p:sp>
      <p:pic>
        <p:nvPicPr>
          <p:cNvPr id="4" name="Picture 3"/>
          <p:cNvPicPr>
            <a:picLocks noChangeAspect="1"/>
          </p:cNvPicPr>
          <p:nvPr/>
        </p:nvPicPr>
        <p:blipFill>
          <a:blip r:embed="rId2"/>
          <a:stretch>
            <a:fillRect/>
          </a:stretch>
        </p:blipFill>
        <p:spPr>
          <a:xfrm>
            <a:off x="584200" y="1778000"/>
            <a:ext cx="3733800" cy="4584700"/>
          </a:xfrm>
          <a:prstGeom prst="rect">
            <a:avLst/>
          </a:prstGeom>
          <a:ln w="76200">
            <a:solidFill>
              <a:srgbClr val="000090"/>
            </a:solidFill>
          </a:ln>
        </p:spPr>
      </p:pic>
    </p:spTree>
    <p:extLst>
      <p:ext uri="{BB962C8B-B14F-4D97-AF65-F5344CB8AC3E}">
        <p14:creationId xmlns:p14="http://schemas.microsoft.com/office/powerpoint/2010/main" val="3794513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dirty="0" smtClean="0"/>
              <a:t>What NOT to Do to Cope with Anxiety</a:t>
            </a:r>
            <a:endParaRPr lang="en-US" dirty="0"/>
          </a:p>
        </p:txBody>
      </p:sp>
      <p:pic>
        <p:nvPicPr>
          <p:cNvPr id="4" name="Picture 3"/>
          <p:cNvPicPr>
            <a:picLocks noChangeAspect="1"/>
          </p:cNvPicPr>
          <p:nvPr/>
        </p:nvPicPr>
        <p:blipFill>
          <a:blip r:embed="rId2"/>
          <a:stretch>
            <a:fillRect/>
          </a:stretch>
        </p:blipFill>
        <p:spPr>
          <a:xfrm>
            <a:off x="2425700" y="1866900"/>
            <a:ext cx="4292600" cy="4127500"/>
          </a:xfrm>
          <a:prstGeom prst="rect">
            <a:avLst/>
          </a:prstGeom>
          <a:ln w="76200">
            <a:solidFill>
              <a:schemeClr val="accent5">
                <a:lumMod val="75000"/>
              </a:schemeClr>
            </a:solidFill>
          </a:ln>
        </p:spPr>
      </p:pic>
    </p:spTree>
    <p:extLst>
      <p:ext uri="{BB962C8B-B14F-4D97-AF65-F5344CB8AC3E}">
        <p14:creationId xmlns:p14="http://schemas.microsoft.com/office/powerpoint/2010/main" val="1393156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6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If Anxiety is Serious, Get Help!</a:t>
            </a:r>
            <a:endParaRPr lang="en-US" dirty="0"/>
          </a:p>
        </p:txBody>
      </p:sp>
      <p:pic>
        <p:nvPicPr>
          <p:cNvPr id="4" name="Picture 3"/>
          <p:cNvPicPr>
            <a:picLocks noChangeAspect="1"/>
          </p:cNvPicPr>
          <p:nvPr/>
        </p:nvPicPr>
        <p:blipFill>
          <a:blip r:embed="rId2"/>
          <a:stretch>
            <a:fillRect/>
          </a:stretch>
        </p:blipFill>
        <p:spPr>
          <a:xfrm>
            <a:off x="2336426" y="1701800"/>
            <a:ext cx="4305674" cy="4182654"/>
          </a:xfrm>
          <a:prstGeom prst="rect">
            <a:avLst/>
          </a:prstGeom>
          <a:ln w="76200">
            <a:solidFill>
              <a:schemeClr val="accent2">
                <a:lumMod val="75000"/>
              </a:schemeClr>
            </a:solidFill>
          </a:ln>
        </p:spPr>
      </p:pic>
    </p:spTree>
    <p:extLst>
      <p:ext uri="{BB962C8B-B14F-4D97-AF65-F5344CB8AC3E}">
        <p14:creationId xmlns:p14="http://schemas.microsoft.com/office/powerpoint/2010/main" val="212350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9250" y="274638"/>
            <a:ext cx="4840093" cy="1143000"/>
          </a:xfrm>
        </p:spPr>
        <p:style>
          <a:lnRef idx="2">
            <a:schemeClr val="accent4">
              <a:shade val="50000"/>
            </a:schemeClr>
          </a:lnRef>
          <a:fillRef idx="1">
            <a:schemeClr val="accent4"/>
          </a:fillRef>
          <a:effectRef idx="0">
            <a:schemeClr val="accent4"/>
          </a:effectRef>
          <a:fontRef idx="minor">
            <a:schemeClr val="lt1"/>
          </a:fontRef>
        </p:style>
        <p:txBody>
          <a:bodyPr>
            <a:normAutofit fontScale="90000"/>
          </a:bodyPr>
          <a:lstStyle/>
          <a:p>
            <a:r>
              <a:rPr lang="en-US" dirty="0" smtClean="0"/>
              <a:t>Two Sides of Anxiety</a:t>
            </a:r>
            <a:endParaRPr lang="en-US" dirty="0"/>
          </a:p>
        </p:txBody>
      </p:sp>
      <p:sp>
        <p:nvSpPr>
          <p:cNvPr id="3" name="Content Placeholder 2"/>
          <p:cNvSpPr>
            <a:spLocks noGrp="1"/>
          </p:cNvSpPr>
          <p:nvPr>
            <p:ph idx="1"/>
          </p:nvPr>
        </p:nvSpPr>
        <p:spPr/>
        <p:txBody>
          <a:bodyPr/>
          <a:lstStyle/>
          <a:p>
            <a:pPr marL="0" indent="0">
              <a:buNone/>
            </a:pPr>
            <a:r>
              <a:rPr lang="en-US" sz="4000" i="1" dirty="0" smtClean="0"/>
              <a:t>Anxiety itself is neither helpful nor hurtful. It’s your response to anxiety that is helpful or hurtful.</a:t>
            </a:r>
          </a:p>
          <a:p>
            <a:pPr marL="0" indent="0" algn="r">
              <a:buNone/>
            </a:pPr>
            <a:r>
              <a:rPr lang="en-US" sz="1200" dirty="0" smtClean="0"/>
              <a:t>Sally Winston, Anxiety &amp; Stress Disorders Institute</a:t>
            </a:r>
            <a:endParaRPr lang="en-US" sz="1200" dirty="0"/>
          </a:p>
        </p:txBody>
      </p:sp>
      <p:pic>
        <p:nvPicPr>
          <p:cNvPr id="4" name="Picture 3"/>
          <p:cNvPicPr>
            <a:picLocks noChangeAspect="1"/>
          </p:cNvPicPr>
          <p:nvPr/>
        </p:nvPicPr>
        <p:blipFill>
          <a:blip r:embed="rId2"/>
          <a:stretch>
            <a:fillRect/>
          </a:stretch>
        </p:blipFill>
        <p:spPr>
          <a:xfrm>
            <a:off x="2211344" y="3990073"/>
            <a:ext cx="4569243" cy="2420955"/>
          </a:xfrm>
          <a:prstGeom prst="rect">
            <a:avLst/>
          </a:prstGeom>
          <a:ln w="76200">
            <a:solidFill>
              <a:srgbClr val="660066"/>
            </a:solidFill>
          </a:ln>
        </p:spPr>
      </p:pic>
    </p:spTree>
    <p:extLst>
      <p:ext uri="{BB962C8B-B14F-4D97-AF65-F5344CB8AC3E}">
        <p14:creationId xmlns:p14="http://schemas.microsoft.com/office/powerpoint/2010/main" val="315517500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1590" y="1600201"/>
            <a:ext cx="7985209" cy="2209552"/>
          </a:xfrm>
        </p:spPr>
        <p:txBody>
          <a:bodyPr/>
          <a:lstStyle/>
          <a:p>
            <a:pPr marL="0" indent="0">
              <a:buNone/>
            </a:pPr>
            <a:r>
              <a:rPr lang="en-US" sz="4000" i="1" dirty="0" smtClean="0"/>
              <a:t>Before I go on, I’m a nervous wreck. But I feel more comfortable being uncomfortable.</a:t>
            </a:r>
            <a:endParaRPr lang="en-US" dirty="0"/>
          </a:p>
          <a:p>
            <a:pPr marL="0" indent="0" algn="r">
              <a:buNone/>
            </a:pPr>
            <a:r>
              <a:rPr lang="en-US" sz="1200" dirty="0" smtClean="0"/>
              <a:t>Richard Lewis, </a:t>
            </a:r>
            <a:r>
              <a:rPr lang="en-US" sz="1200" dirty="0"/>
              <a:t>Comedian</a:t>
            </a:r>
          </a:p>
        </p:txBody>
      </p:sp>
      <p:sp>
        <p:nvSpPr>
          <p:cNvPr id="4" name="Title 1"/>
          <p:cNvSpPr>
            <a:spLocks noGrp="1"/>
          </p:cNvSpPr>
          <p:nvPr>
            <p:ph type="title"/>
          </p:nvPr>
        </p:nvSpPr>
        <p:spPr>
          <a:xfrm>
            <a:off x="2015965" y="274638"/>
            <a:ext cx="4653594" cy="1143000"/>
          </a:xfrm>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en-US" dirty="0" smtClean="0"/>
              <a:t>Two Sides of Anxiety</a:t>
            </a:r>
            <a:endParaRPr lang="en-US" dirty="0"/>
          </a:p>
        </p:txBody>
      </p:sp>
      <p:pic>
        <p:nvPicPr>
          <p:cNvPr id="5" name="Picture 4"/>
          <p:cNvPicPr>
            <a:picLocks noChangeAspect="1"/>
          </p:cNvPicPr>
          <p:nvPr/>
        </p:nvPicPr>
        <p:blipFill>
          <a:blip r:embed="rId2"/>
          <a:stretch>
            <a:fillRect/>
          </a:stretch>
        </p:blipFill>
        <p:spPr>
          <a:xfrm>
            <a:off x="1305053" y="4093930"/>
            <a:ext cx="6402445" cy="2277959"/>
          </a:xfrm>
          <a:prstGeom prst="rect">
            <a:avLst/>
          </a:prstGeom>
          <a:ln w="76200">
            <a:solidFill>
              <a:schemeClr val="accent2">
                <a:lumMod val="75000"/>
              </a:schemeClr>
            </a:solidFill>
          </a:ln>
        </p:spPr>
      </p:pic>
    </p:spTree>
    <p:extLst>
      <p:ext uri="{BB962C8B-B14F-4D97-AF65-F5344CB8AC3E}">
        <p14:creationId xmlns:p14="http://schemas.microsoft.com/office/powerpoint/2010/main" val="34024804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60000"/>
            <a:lumOff val="4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4649319" cy="4525963"/>
          </a:xfrm>
        </p:spPr>
        <p:txBody>
          <a:bodyPr>
            <a:normAutofit lnSpcReduction="10000"/>
          </a:bodyPr>
          <a:lstStyle/>
          <a:p>
            <a:pPr marL="0" indent="0">
              <a:buNone/>
            </a:pPr>
            <a:r>
              <a:rPr lang="en-US" sz="4000" i="1" dirty="0" smtClean="0"/>
              <a:t>In the right amounts, the hormones that drive anxiety can be powerful stimulants, arousing the senses to function at their sharpest. </a:t>
            </a:r>
          </a:p>
          <a:p>
            <a:pPr marL="0" indent="0" algn="r">
              <a:buNone/>
            </a:pPr>
            <a:r>
              <a:rPr lang="en-US" sz="1200" dirty="0" smtClean="0"/>
              <a:t>Alice Park, Time Magazine</a:t>
            </a:r>
            <a:endParaRPr lang="en-US" sz="1200" dirty="0"/>
          </a:p>
        </p:txBody>
      </p:sp>
      <p:sp>
        <p:nvSpPr>
          <p:cNvPr id="4" name="Title 1"/>
          <p:cNvSpPr>
            <a:spLocks noGrp="1"/>
          </p:cNvSpPr>
          <p:nvPr>
            <p:ph type="title"/>
          </p:nvPr>
        </p:nvSpPr>
        <p:spPr>
          <a:xfrm>
            <a:off x="1980441" y="274638"/>
            <a:ext cx="5062116" cy="1143000"/>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r>
              <a:rPr lang="en-US" dirty="0" smtClean="0"/>
              <a:t>Two Sides of Anxiety</a:t>
            </a:r>
            <a:endParaRPr lang="en-US" dirty="0"/>
          </a:p>
        </p:txBody>
      </p:sp>
      <p:pic>
        <p:nvPicPr>
          <p:cNvPr id="5" name="Picture 4"/>
          <p:cNvPicPr>
            <a:picLocks noChangeAspect="1"/>
          </p:cNvPicPr>
          <p:nvPr/>
        </p:nvPicPr>
        <p:blipFill>
          <a:blip r:embed="rId2"/>
          <a:stretch>
            <a:fillRect/>
          </a:stretch>
        </p:blipFill>
        <p:spPr>
          <a:xfrm>
            <a:off x="5563007" y="1978244"/>
            <a:ext cx="2959100" cy="3670300"/>
          </a:xfrm>
          <a:prstGeom prst="rect">
            <a:avLst/>
          </a:prstGeom>
          <a:ln w="76200">
            <a:solidFill>
              <a:schemeClr val="accent3">
                <a:lumMod val="60000"/>
                <a:lumOff val="40000"/>
              </a:schemeClr>
            </a:solidFill>
          </a:ln>
        </p:spPr>
      </p:pic>
    </p:spTree>
    <p:extLst>
      <p:ext uri="{BB962C8B-B14F-4D97-AF65-F5344CB8AC3E}">
        <p14:creationId xmlns:p14="http://schemas.microsoft.com/office/powerpoint/2010/main" val="377135721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6427" y="274638"/>
            <a:ext cx="8578953" cy="1143000"/>
          </a:xfrm>
        </p:spPr>
        <p:style>
          <a:lnRef idx="2">
            <a:schemeClr val="dk1">
              <a:shade val="50000"/>
            </a:schemeClr>
          </a:lnRef>
          <a:fillRef idx="1">
            <a:schemeClr val="dk1"/>
          </a:fillRef>
          <a:effectRef idx="0">
            <a:schemeClr val="dk1"/>
          </a:effectRef>
          <a:fontRef idx="minor">
            <a:schemeClr val="lt1"/>
          </a:fontRef>
        </p:style>
        <p:txBody>
          <a:bodyPr>
            <a:normAutofit fontScale="90000"/>
          </a:bodyPr>
          <a:lstStyle/>
          <a:p>
            <a:r>
              <a:rPr lang="en-US" dirty="0" smtClean="0"/>
              <a:t>How Anxiety Affects the Body and Brain</a:t>
            </a:r>
            <a:endParaRPr lang="en-US" dirty="0"/>
          </a:p>
        </p:txBody>
      </p:sp>
      <p:pic>
        <p:nvPicPr>
          <p:cNvPr id="11" name="Content Placeholder 10"/>
          <p:cNvPicPr>
            <a:picLocks noGrp="1" noChangeAspect="1"/>
          </p:cNvPicPr>
          <p:nvPr>
            <p:ph idx="1"/>
          </p:nvPr>
        </p:nvPicPr>
        <p:blipFill rotWithShape="1">
          <a:blip r:embed="rId2"/>
          <a:srcRect l="-5000" t="235" r="-15834" b="-581"/>
          <a:stretch/>
        </p:blipFill>
        <p:spPr>
          <a:xfrm>
            <a:off x="1028700" y="1716963"/>
            <a:ext cx="2959100" cy="4998767"/>
          </a:xfrm>
          <a:ln w="38100">
            <a:solidFill>
              <a:schemeClr val="accent2">
                <a:lumMod val="75000"/>
              </a:schemeClr>
            </a:solidFill>
          </a:ln>
        </p:spPr>
      </p:pic>
      <p:sp>
        <p:nvSpPr>
          <p:cNvPr id="12" name="TextBox 11"/>
          <p:cNvSpPr txBox="1"/>
          <p:nvPr/>
        </p:nvSpPr>
        <p:spPr>
          <a:xfrm rot="20754545">
            <a:off x="6328606" y="2481128"/>
            <a:ext cx="1190951"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dirty="0" smtClean="0"/>
              <a:t>Cognition?</a:t>
            </a:r>
            <a:endParaRPr lang="en-US" dirty="0"/>
          </a:p>
        </p:txBody>
      </p:sp>
      <p:sp>
        <p:nvSpPr>
          <p:cNvPr id="13" name="TextBox 12"/>
          <p:cNvSpPr txBox="1"/>
          <p:nvPr/>
        </p:nvSpPr>
        <p:spPr>
          <a:xfrm rot="729961">
            <a:off x="7321668" y="3688733"/>
            <a:ext cx="1082348"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dirty="0" smtClean="0"/>
              <a:t>Emotion?</a:t>
            </a:r>
            <a:endParaRPr lang="en-US" dirty="0"/>
          </a:p>
        </p:txBody>
      </p:sp>
      <p:sp>
        <p:nvSpPr>
          <p:cNvPr id="14" name="TextBox 13"/>
          <p:cNvSpPr txBox="1"/>
          <p:nvPr/>
        </p:nvSpPr>
        <p:spPr>
          <a:xfrm rot="832420">
            <a:off x="6157045" y="4241800"/>
            <a:ext cx="81866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t>Heart?</a:t>
            </a:r>
            <a:endParaRPr lang="en-US" dirty="0"/>
          </a:p>
        </p:txBody>
      </p:sp>
      <p:sp>
        <p:nvSpPr>
          <p:cNvPr id="15" name="TextBox 14"/>
          <p:cNvSpPr txBox="1"/>
          <p:nvPr/>
        </p:nvSpPr>
        <p:spPr>
          <a:xfrm rot="20807269">
            <a:off x="5030064" y="1839605"/>
            <a:ext cx="120458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smtClean="0"/>
              <a:t>Breathing?</a:t>
            </a:r>
            <a:endParaRPr lang="en-US" dirty="0"/>
          </a:p>
        </p:txBody>
      </p:sp>
      <p:sp>
        <p:nvSpPr>
          <p:cNvPr id="16" name="TextBox 15"/>
          <p:cNvSpPr txBox="1"/>
          <p:nvPr/>
        </p:nvSpPr>
        <p:spPr>
          <a:xfrm rot="918289">
            <a:off x="4650760" y="3146991"/>
            <a:ext cx="117211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Digestion?</a:t>
            </a:r>
            <a:endParaRPr lang="en-US" dirty="0"/>
          </a:p>
        </p:txBody>
      </p:sp>
      <p:sp>
        <p:nvSpPr>
          <p:cNvPr id="17" name="TextBox 16"/>
          <p:cNvSpPr txBox="1"/>
          <p:nvPr/>
        </p:nvSpPr>
        <p:spPr>
          <a:xfrm rot="1572384">
            <a:off x="7340600" y="5257800"/>
            <a:ext cx="697627"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dirty="0" smtClean="0"/>
              <a:t>Pain?</a:t>
            </a:r>
            <a:endParaRPr lang="en-US" dirty="0"/>
          </a:p>
        </p:txBody>
      </p:sp>
      <p:sp>
        <p:nvSpPr>
          <p:cNvPr id="18" name="TextBox 17"/>
          <p:cNvSpPr txBox="1"/>
          <p:nvPr/>
        </p:nvSpPr>
        <p:spPr>
          <a:xfrm rot="1117537">
            <a:off x="6936192" y="1595040"/>
            <a:ext cx="1789785"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dirty="0" smtClean="0"/>
              <a:t>Immune system?</a:t>
            </a:r>
            <a:endParaRPr lang="en-US" dirty="0"/>
          </a:p>
        </p:txBody>
      </p:sp>
      <p:sp>
        <p:nvSpPr>
          <p:cNvPr id="19" name="TextBox 18"/>
          <p:cNvSpPr txBox="1"/>
          <p:nvPr/>
        </p:nvSpPr>
        <p:spPr>
          <a:xfrm rot="20763581">
            <a:off x="4665361" y="4174435"/>
            <a:ext cx="676875"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en-US" dirty="0" smtClean="0"/>
              <a:t>Skin?</a:t>
            </a:r>
            <a:endParaRPr lang="en-US" dirty="0"/>
          </a:p>
        </p:txBody>
      </p:sp>
      <p:sp>
        <p:nvSpPr>
          <p:cNvPr id="20" name="TextBox 19"/>
          <p:cNvSpPr txBox="1"/>
          <p:nvPr/>
        </p:nvSpPr>
        <p:spPr>
          <a:xfrm rot="21008135">
            <a:off x="5025791" y="5283821"/>
            <a:ext cx="1304789"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en-US" dirty="0" err="1" smtClean="0"/>
              <a:t>Metbolism</a:t>
            </a:r>
            <a:r>
              <a:rPr lang="en-US" dirty="0" smtClean="0"/>
              <a:t>?</a:t>
            </a:r>
            <a:endParaRPr lang="en-US" dirty="0"/>
          </a:p>
        </p:txBody>
      </p:sp>
    </p:spTree>
    <p:extLst>
      <p:ext uri="{BB962C8B-B14F-4D97-AF65-F5344CB8AC3E}">
        <p14:creationId xmlns:p14="http://schemas.microsoft.com/office/powerpoint/2010/main" val="12615569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2500" y="282576"/>
            <a:ext cx="4826000" cy="11430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en-US" dirty="0" smtClean="0"/>
              <a:t>Definition of Anxiety</a:t>
            </a:r>
            <a:endParaRPr lang="en-US" dirty="0"/>
          </a:p>
        </p:txBody>
      </p:sp>
      <p:sp>
        <p:nvSpPr>
          <p:cNvPr id="3" name="Content Placeholder 2"/>
          <p:cNvSpPr>
            <a:spLocks noGrp="1"/>
          </p:cNvSpPr>
          <p:nvPr>
            <p:ph idx="1"/>
          </p:nvPr>
        </p:nvSpPr>
        <p:spPr>
          <a:xfrm>
            <a:off x="457200" y="1600200"/>
            <a:ext cx="5740400" cy="4525963"/>
          </a:xfrm>
        </p:spPr>
        <p:txBody>
          <a:bodyPr>
            <a:normAutofit fontScale="92500" lnSpcReduction="10000"/>
          </a:bodyPr>
          <a:lstStyle/>
          <a:p>
            <a:pPr marL="0" indent="0">
              <a:buNone/>
            </a:pPr>
            <a:r>
              <a:rPr lang="en-US" dirty="0" smtClean="0"/>
              <a:t>An emotional state in which people feel uneasy, apprehensive, or fearful. People usually experience anxiety about events they cannot control or predict, or about events that seem threatening or dangerous. There is a feeling of vulnerability, and severe anxiety can persist and </a:t>
            </a:r>
            <a:r>
              <a:rPr lang="en-US" smtClean="0"/>
              <a:t>become </a:t>
            </a:r>
            <a:r>
              <a:rPr lang="en-US" smtClean="0"/>
              <a:t>disabling.</a:t>
            </a:r>
            <a:endParaRPr lang="en-US" dirty="0" smtClean="0"/>
          </a:p>
          <a:p>
            <a:endParaRPr lang="en-US" dirty="0"/>
          </a:p>
          <a:p>
            <a:pPr marL="0" indent="0" algn="r">
              <a:buNone/>
            </a:pPr>
            <a:r>
              <a:rPr lang="en-US" sz="1400" dirty="0" smtClean="0"/>
              <a:t>Ronald Kulich, Tufts University</a:t>
            </a:r>
            <a:endParaRPr lang="en-US" sz="1400" dirty="0"/>
          </a:p>
        </p:txBody>
      </p:sp>
      <p:pic>
        <p:nvPicPr>
          <p:cNvPr id="4" name="Picture 3"/>
          <p:cNvPicPr>
            <a:picLocks noChangeAspect="1"/>
          </p:cNvPicPr>
          <p:nvPr/>
        </p:nvPicPr>
        <p:blipFill>
          <a:blip r:embed="rId2"/>
          <a:stretch>
            <a:fillRect/>
          </a:stretch>
        </p:blipFill>
        <p:spPr>
          <a:xfrm>
            <a:off x="6245884" y="118269"/>
            <a:ext cx="2809214" cy="2828131"/>
          </a:xfrm>
          <a:prstGeom prst="rect">
            <a:avLst/>
          </a:prstGeom>
          <a:ln w="53975">
            <a:solidFill>
              <a:srgbClr val="FF0080"/>
            </a:solidFill>
          </a:ln>
        </p:spPr>
      </p:pic>
    </p:spTree>
    <p:extLst>
      <p:ext uri="{BB962C8B-B14F-4D97-AF65-F5344CB8AC3E}">
        <p14:creationId xmlns:p14="http://schemas.microsoft.com/office/powerpoint/2010/main" val="7216122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9200" y="274638"/>
            <a:ext cx="4343400" cy="1143000"/>
          </a:xfrm>
        </p:spPr>
        <p:style>
          <a:lnRef idx="2">
            <a:schemeClr val="accent6">
              <a:shade val="50000"/>
            </a:schemeClr>
          </a:lnRef>
          <a:fillRef idx="1">
            <a:schemeClr val="accent6"/>
          </a:fillRef>
          <a:effectRef idx="0">
            <a:schemeClr val="accent6"/>
          </a:effectRef>
          <a:fontRef idx="minor">
            <a:schemeClr val="lt1"/>
          </a:fontRef>
        </p:style>
        <p:txBody>
          <a:bodyPr/>
          <a:lstStyle/>
          <a:p>
            <a:r>
              <a:rPr lang="en-US" dirty="0" smtClean="0"/>
              <a:t>Effective Coping</a:t>
            </a:r>
            <a:endParaRPr lang="en-US" dirty="0"/>
          </a:p>
        </p:txBody>
      </p:sp>
      <p:sp>
        <p:nvSpPr>
          <p:cNvPr id="3" name="Content Placeholder 2"/>
          <p:cNvSpPr>
            <a:spLocks noGrp="1"/>
          </p:cNvSpPr>
          <p:nvPr>
            <p:ph idx="1"/>
          </p:nvPr>
        </p:nvSpPr>
        <p:spPr>
          <a:xfrm>
            <a:off x="4356100" y="2235201"/>
            <a:ext cx="4330700" cy="3022600"/>
          </a:xfrm>
        </p:spPr>
        <p:txBody>
          <a:bodyPr>
            <a:normAutofit/>
          </a:bodyPr>
          <a:lstStyle/>
          <a:p>
            <a:pPr marL="0" indent="0">
              <a:buNone/>
            </a:pPr>
            <a:r>
              <a:rPr lang="en-US" dirty="0" smtClean="0"/>
              <a:t>Change negative thoughts to positive:</a:t>
            </a:r>
          </a:p>
          <a:p>
            <a:pPr marL="0" indent="0" algn="ctr">
              <a:buNone/>
            </a:pPr>
            <a:r>
              <a:rPr lang="en-US" dirty="0" smtClean="0"/>
              <a:t>“I can’t handle this.”</a:t>
            </a:r>
          </a:p>
          <a:p>
            <a:pPr marL="0" indent="0" algn="ctr">
              <a:buNone/>
            </a:pPr>
            <a:r>
              <a:rPr lang="en-US" dirty="0" smtClean="0"/>
              <a:t>Becomes . . . </a:t>
            </a:r>
          </a:p>
          <a:p>
            <a:pPr marL="0" indent="0" algn="ctr">
              <a:buNone/>
            </a:pPr>
            <a:r>
              <a:rPr lang="en-US" dirty="0" smtClean="0"/>
              <a:t> “I can do this.”</a:t>
            </a:r>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990600" y="1955800"/>
            <a:ext cx="2933700" cy="2933700"/>
          </a:xfrm>
          <a:prstGeom prst="rect">
            <a:avLst/>
          </a:prstGeom>
          <a:ln w="76200">
            <a:solidFill>
              <a:schemeClr val="accent6">
                <a:lumMod val="75000"/>
              </a:schemeClr>
            </a:solidFill>
          </a:ln>
        </p:spPr>
      </p:pic>
    </p:spTree>
    <p:extLst>
      <p:ext uri="{BB962C8B-B14F-4D97-AF65-F5344CB8AC3E}">
        <p14:creationId xmlns:p14="http://schemas.microsoft.com/office/powerpoint/2010/main" val="38044058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5041900" y="1884363"/>
            <a:ext cx="3644900" cy="4241800"/>
          </a:xfrm>
        </p:spPr>
        <p:txBody>
          <a:bodyPr/>
          <a:lstStyle/>
          <a:p>
            <a:pPr marL="0" indent="0" algn="ctr">
              <a:buNone/>
            </a:pPr>
            <a:r>
              <a:rPr lang="en-US" dirty="0" smtClean="0"/>
              <a:t>See the humor in a stressful situation.</a:t>
            </a:r>
            <a:endParaRPr lang="en-US" dirty="0"/>
          </a:p>
        </p:txBody>
      </p:sp>
      <p:sp>
        <p:nvSpPr>
          <p:cNvPr id="6" name="Title 1"/>
          <p:cNvSpPr>
            <a:spLocks noGrp="1"/>
          </p:cNvSpPr>
          <p:nvPr>
            <p:ph type="title"/>
          </p:nvPr>
        </p:nvSpPr>
        <p:spPr>
          <a:xfrm>
            <a:off x="2273300" y="274638"/>
            <a:ext cx="4445000" cy="1143000"/>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dirty="0" smtClean="0"/>
              <a:t>Effective Coping</a:t>
            </a:r>
            <a:endParaRPr lang="en-US" dirty="0"/>
          </a:p>
        </p:txBody>
      </p:sp>
      <p:pic>
        <p:nvPicPr>
          <p:cNvPr id="7" name="Picture 6"/>
          <p:cNvPicPr>
            <a:picLocks noChangeAspect="1"/>
          </p:cNvPicPr>
          <p:nvPr/>
        </p:nvPicPr>
        <p:blipFill>
          <a:blip r:embed="rId2"/>
          <a:stretch>
            <a:fillRect/>
          </a:stretch>
        </p:blipFill>
        <p:spPr>
          <a:xfrm>
            <a:off x="1206500" y="1884363"/>
            <a:ext cx="3517900" cy="4523014"/>
          </a:xfrm>
          <a:prstGeom prst="rect">
            <a:avLst/>
          </a:prstGeom>
          <a:ln w="63500">
            <a:solidFill>
              <a:schemeClr val="accent2">
                <a:lumMod val="75000"/>
              </a:schemeClr>
            </a:solidFill>
          </a:ln>
        </p:spPr>
      </p:pic>
    </p:spTree>
    <p:extLst>
      <p:ext uri="{BB962C8B-B14F-4D97-AF65-F5344CB8AC3E}">
        <p14:creationId xmlns:p14="http://schemas.microsoft.com/office/powerpoint/2010/main" val="7094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14600" y="274638"/>
            <a:ext cx="4051300" cy="114300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dirty="0" smtClean="0"/>
              <a:t>Effective Coping</a:t>
            </a:r>
            <a:endParaRPr lang="en-US" dirty="0"/>
          </a:p>
        </p:txBody>
      </p:sp>
      <p:sp>
        <p:nvSpPr>
          <p:cNvPr id="3" name="Content Placeholder 2"/>
          <p:cNvSpPr>
            <a:spLocks noGrp="1"/>
          </p:cNvSpPr>
          <p:nvPr>
            <p:ph idx="1"/>
          </p:nvPr>
        </p:nvSpPr>
        <p:spPr>
          <a:xfrm>
            <a:off x="647700" y="1600200"/>
            <a:ext cx="3657600" cy="4525963"/>
          </a:xfrm>
        </p:spPr>
        <p:txBody>
          <a:bodyPr/>
          <a:lstStyle/>
          <a:p>
            <a:pPr marL="0" indent="0">
              <a:buNone/>
            </a:pPr>
            <a:r>
              <a:rPr lang="en-US" dirty="0" smtClean="0"/>
              <a:t>Fake it till you make it. Pretend to have more confidence than you do. No one else will know the difference.</a:t>
            </a:r>
            <a:endParaRPr lang="en-US" dirty="0"/>
          </a:p>
        </p:txBody>
      </p:sp>
      <p:pic>
        <p:nvPicPr>
          <p:cNvPr id="4" name="Picture 3"/>
          <p:cNvPicPr>
            <a:picLocks noChangeAspect="1"/>
          </p:cNvPicPr>
          <p:nvPr/>
        </p:nvPicPr>
        <p:blipFill>
          <a:blip r:embed="rId2"/>
          <a:stretch>
            <a:fillRect/>
          </a:stretch>
        </p:blipFill>
        <p:spPr>
          <a:xfrm>
            <a:off x="5059968" y="2108200"/>
            <a:ext cx="3372832" cy="3517900"/>
          </a:xfrm>
          <a:prstGeom prst="rect">
            <a:avLst/>
          </a:prstGeom>
          <a:ln w="76200">
            <a:solidFill>
              <a:schemeClr val="accent4">
                <a:lumMod val="75000"/>
              </a:schemeClr>
            </a:solidFill>
          </a:ln>
        </p:spPr>
      </p:pic>
    </p:spTree>
    <p:extLst>
      <p:ext uri="{BB962C8B-B14F-4D97-AF65-F5344CB8AC3E}">
        <p14:creationId xmlns:p14="http://schemas.microsoft.com/office/powerpoint/2010/main" val="12703448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201</TotalTime>
  <Words>353</Words>
  <Application>Microsoft Macintosh PowerPoint</Application>
  <PresentationFormat>On-screen Show (4:3)</PresentationFormat>
  <Paragraphs>58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Coping with Anxiety</vt:lpstr>
      <vt:lpstr>Two Sides of Anxiety</vt:lpstr>
      <vt:lpstr>Two Sides of Anxiety</vt:lpstr>
      <vt:lpstr>Two Sides of Anxiety</vt:lpstr>
      <vt:lpstr>How Anxiety Affects the Body and Brain</vt:lpstr>
      <vt:lpstr>Definition of Anxiety</vt:lpstr>
      <vt:lpstr>Effective Coping</vt:lpstr>
      <vt:lpstr>Effective Coping</vt:lpstr>
      <vt:lpstr>Effective Coping</vt:lpstr>
      <vt:lpstr>Effective Coping</vt:lpstr>
      <vt:lpstr>Effective Coping</vt:lpstr>
      <vt:lpstr>Effective Coping</vt:lpstr>
      <vt:lpstr>Effective Coping</vt:lpstr>
      <vt:lpstr>What NOT to Do to Cope with Anxiety</vt:lpstr>
      <vt:lpstr>If Anxiety is Serious, Get Help!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Anxiety</dc:title>
  <dc:creator>Microsoft Office User</dc:creator>
  <cp:lastModifiedBy>Microsoft Office User</cp:lastModifiedBy>
  <cp:revision>16</cp:revision>
  <cp:lastPrinted>2012-05-26T23:20:19Z</cp:lastPrinted>
  <dcterms:created xsi:type="dcterms:W3CDTF">2012-05-26T19:58:41Z</dcterms:created>
  <dcterms:modified xsi:type="dcterms:W3CDTF">2012-07-10T13:06:22Z</dcterms:modified>
</cp:coreProperties>
</file>