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8" r:id="rId3"/>
    <p:sldId id="267" r:id="rId4"/>
    <p:sldId id="257" r:id="rId5"/>
    <p:sldId id="258" r:id="rId6"/>
    <p:sldId id="259" r:id="rId7"/>
    <p:sldId id="260" r:id="rId8"/>
    <p:sldId id="261" r:id="rId9"/>
    <p:sldId id="262" r:id="rId10"/>
    <p:sldId id="263" r:id="rId11"/>
    <p:sldId id="265" r:id="rId12"/>
    <p:sldId id="266"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C40EE7-CBF8-4274-B9F6-31DC38B0B700}" type="datetimeFigureOut">
              <a:rPr lang="en-US" smtClean="0"/>
              <a:pPr/>
              <a:t>2/13/2012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DEDE1BA-D50D-41FC-B9B2-8CB53CED9F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40EE7-CBF8-4274-B9F6-31DC38B0B700}" type="datetimeFigureOut">
              <a:rPr lang="en-US" smtClean="0"/>
              <a:pPr/>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DE1BA-D50D-41FC-B9B2-8CB53CED9F4F}"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40EE7-CBF8-4274-B9F6-31DC38B0B700}" type="datetimeFigureOut">
              <a:rPr lang="en-US" smtClean="0"/>
              <a:pPr/>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DE1BA-D50D-41FC-B9B2-8CB53CED9F4F}"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40EE7-CBF8-4274-B9F6-31DC38B0B700}" type="datetimeFigureOut">
              <a:rPr lang="en-US" smtClean="0"/>
              <a:pPr/>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DE1BA-D50D-41FC-B9B2-8CB53CED9F4F}"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C40EE7-CBF8-4274-B9F6-31DC38B0B700}" type="datetimeFigureOut">
              <a:rPr lang="en-US" smtClean="0"/>
              <a:pPr/>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DE1BA-D50D-41FC-B9B2-8CB53CED9F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C40EE7-CBF8-4274-B9F6-31DC38B0B700}" type="datetimeFigureOut">
              <a:rPr lang="en-US" smtClean="0"/>
              <a:pPr/>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DE1BA-D50D-41FC-B9B2-8CB53CED9F4F}"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C40EE7-CBF8-4274-B9F6-31DC38B0B700}" type="datetimeFigureOut">
              <a:rPr lang="en-US" smtClean="0"/>
              <a:pPr/>
              <a:t>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EDE1BA-D50D-41FC-B9B2-8CB53CED9F4F}"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EC40EE7-CBF8-4274-B9F6-31DC38B0B700}" type="datetimeFigureOut">
              <a:rPr lang="en-US" smtClean="0"/>
              <a:pPr/>
              <a:t>2/13/2012</a:t>
            </a:fld>
            <a:endParaRPr lang="en-US"/>
          </a:p>
        </p:txBody>
      </p:sp>
      <p:sp>
        <p:nvSpPr>
          <p:cNvPr id="8" name="Slide Number Placeholder 7"/>
          <p:cNvSpPr>
            <a:spLocks noGrp="1"/>
          </p:cNvSpPr>
          <p:nvPr>
            <p:ph type="sldNum" sz="quarter" idx="11"/>
          </p:nvPr>
        </p:nvSpPr>
        <p:spPr/>
        <p:txBody>
          <a:bodyPr/>
          <a:lstStyle/>
          <a:p>
            <a:fld id="{CDEDE1BA-D50D-41FC-B9B2-8CB53CED9F4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40EE7-CBF8-4274-B9F6-31DC38B0B700}" type="datetimeFigureOut">
              <a:rPr lang="en-US" smtClean="0"/>
              <a:pPr/>
              <a:t>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EDE1BA-D50D-41FC-B9B2-8CB53CED9F4F}"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C40EE7-CBF8-4274-B9F6-31DC38B0B700}" type="datetimeFigureOut">
              <a:rPr lang="en-US" smtClean="0"/>
              <a:pPr/>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DEDE1BA-D50D-41FC-B9B2-8CB53CED9F4F}"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EC40EE7-CBF8-4274-B9F6-31DC38B0B700}" type="datetimeFigureOut">
              <a:rPr lang="en-US" smtClean="0"/>
              <a:pPr/>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DE1BA-D50D-41FC-B9B2-8CB53CED9F4F}"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EC40EE7-CBF8-4274-B9F6-31DC38B0B700}" type="datetimeFigureOut">
              <a:rPr lang="en-US" smtClean="0"/>
              <a:pPr/>
              <a:t>2/13/2012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DEDE1BA-D50D-41FC-B9B2-8CB53CED9F4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r"/>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rainpop.com/health/personalhealth/addic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Effects of ATOD on behavior, relationships, etc.</a:t>
            </a:r>
            <a:endParaRPr lang="en-US" dirty="0"/>
          </a:p>
        </p:txBody>
      </p:sp>
      <p:sp>
        <p:nvSpPr>
          <p:cNvPr id="3" name="Subtitle 2"/>
          <p:cNvSpPr>
            <a:spLocks noGrp="1"/>
          </p:cNvSpPr>
          <p:nvPr>
            <p:ph type="subTitle" idx="1"/>
          </p:nvPr>
        </p:nvSpPr>
        <p:spPr/>
        <p:txBody>
          <a:bodyPr/>
          <a:lstStyle/>
          <a:p>
            <a:r>
              <a:rPr lang="en-US" dirty="0" smtClean="0"/>
              <a:t>6</a:t>
            </a:r>
            <a:r>
              <a:rPr lang="en-US" baseline="30000" dirty="0" smtClean="0"/>
              <a:t>th</a:t>
            </a:r>
            <a:r>
              <a:rPr lang="en-US" dirty="0" smtClean="0"/>
              <a:t> Grade Healthful Living</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Why Teens Use Drugs</a:t>
            </a:r>
            <a:endParaRPr lang="en-US" dirty="0"/>
          </a:p>
        </p:txBody>
      </p:sp>
      <p:sp>
        <p:nvSpPr>
          <p:cNvPr id="3" name="Content Placeholder 2"/>
          <p:cNvSpPr>
            <a:spLocks noGrp="1"/>
          </p:cNvSpPr>
          <p:nvPr>
            <p:ph sz="half" idx="1"/>
          </p:nvPr>
        </p:nvSpPr>
        <p:spPr/>
        <p:txBody>
          <a:bodyPr>
            <a:normAutofit/>
          </a:bodyPr>
          <a:lstStyle/>
          <a:p>
            <a:pPr lvl="0"/>
            <a:r>
              <a:rPr lang="en-US" dirty="0"/>
              <a:t>Peer pressure</a:t>
            </a:r>
          </a:p>
          <a:p>
            <a:pPr lvl="0"/>
            <a:r>
              <a:rPr lang="en-US" dirty="0"/>
              <a:t>Curiosity</a:t>
            </a:r>
          </a:p>
          <a:p>
            <a:pPr lvl="0"/>
            <a:r>
              <a:rPr lang="en-US" dirty="0"/>
              <a:t>Readily available</a:t>
            </a:r>
          </a:p>
          <a:p>
            <a:pPr lvl="0"/>
            <a:r>
              <a:rPr lang="en-US" dirty="0"/>
              <a:t>Parents do it</a:t>
            </a:r>
          </a:p>
          <a:p>
            <a:pPr lvl="0"/>
            <a:r>
              <a:rPr lang="en-US" dirty="0"/>
              <a:t>To relax or have </a:t>
            </a:r>
            <a:r>
              <a:rPr lang="en-US" dirty="0" smtClean="0"/>
              <a:t>fun</a:t>
            </a:r>
            <a:endParaRPr lang="en-US" dirty="0"/>
          </a:p>
        </p:txBody>
      </p:sp>
      <p:sp>
        <p:nvSpPr>
          <p:cNvPr id="4" name="Content Placeholder 3"/>
          <p:cNvSpPr>
            <a:spLocks noGrp="1"/>
          </p:cNvSpPr>
          <p:nvPr>
            <p:ph sz="half" idx="2"/>
          </p:nvPr>
        </p:nvSpPr>
        <p:spPr/>
        <p:txBody>
          <a:bodyPr/>
          <a:lstStyle/>
          <a:p>
            <a:pPr lvl="0"/>
            <a:r>
              <a:rPr lang="en-US" dirty="0" smtClean="0"/>
              <a:t>To forget problems</a:t>
            </a:r>
          </a:p>
          <a:p>
            <a:pPr lvl="0"/>
            <a:r>
              <a:rPr lang="en-US" dirty="0" smtClean="0"/>
              <a:t>To cure boredom</a:t>
            </a:r>
          </a:p>
          <a:p>
            <a:pPr lvl="0"/>
            <a:r>
              <a:rPr lang="en-US" dirty="0" smtClean="0"/>
              <a:t>Lack </a:t>
            </a:r>
            <a:r>
              <a:rPr lang="en-US" dirty="0" smtClean="0"/>
              <a:t>of information</a:t>
            </a:r>
            <a:endParaRPr lang="en-US" dirty="0" smtClean="0"/>
          </a:p>
          <a:p>
            <a:pPr lvl="0"/>
            <a:r>
              <a:rPr lang="en-US" dirty="0" smtClean="0"/>
              <a:t>Rebellion</a:t>
            </a:r>
          </a:p>
          <a:p>
            <a:pPr lvl="0"/>
            <a:r>
              <a:rPr lang="en-US" dirty="0" smtClean="0"/>
              <a:t>Think everyone else is doing it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 calcmode="lin" valueType="num">
                                      <p:cBhvr additive="base">
                                        <p:cTn id="3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
                                            <p:txEl>
                                              <p:pRg st="2" end="2"/>
                                            </p:txEl>
                                          </p:spTgt>
                                        </p:tgtEl>
                                        <p:attrNameLst>
                                          <p:attrName>style.visibility</p:attrName>
                                        </p:attrNameLst>
                                      </p:cBhvr>
                                      <p:to>
                                        <p:strVal val="visible"/>
                                      </p:to>
                                    </p:set>
                                    <p:anim calcmode="lin" valueType="num">
                                      <p:cBhvr additive="base">
                                        <p:cTn id="4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
                                            <p:txEl>
                                              <p:pRg st="3" end="3"/>
                                            </p:txEl>
                                          </p:spTgt>
                                        </p:tgtEl>
                                        <p:attrNameLst>
                                          <p:attrName>style.visibility</p:attrName>
                                        </p:attrNameLst>
                                      </p:cBhvr>
                                      <p:to>
                                        <p:strVal val="visible"/>
                                      </p:to>
                                    </p:set>
                                    <p:anim calcmode="lin" valueType="num">
                                      <p:cBhvr additive="base">
                                        <p:cTn id="5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4">
                                            <p:txEl>
                                              <p:pRg st="4" end="4"/>
                                            </p:txEl>
                                          </p:spTgt>
                                        </p:tgtEl>
                                        <p:attrNameLst>
                                          <p:attrName>style.visibility</p:attrName>
                                        </p:attrNameLst>
                                      </p:cBhvr>
                                      <p:to>
                                        <p:strVal val="visible"/>
                                      </p:to>
                                    </p:set>
                                    <p:anim calcmode="lin" valueType="num">
                                      <p:cBhvr additive="base">
                                        <p:cTn id="5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fontScale="90000"/>
          </a:bodyPr>
          <a:lstStyle/>
          <a:p>
            <a:pPr algn="ctr"/>
            <a:r>
              <a:rPr lang="en-US" dirty="0" smtClean="0"/>
              <a:t>What Can Happen When You Use ATOD</a:t>
            </a:r>
            <a:endParaRPr lang="en-US" dirty="0"/>
          </a:p>
        </p:txBody>
      </p:sp>
      <p:sp>
        <p:nvSpPr>
          <p:cNvPr id="6" name="Content Placeholder 5"/>
          <p:cNvSpPr>
            <a:spLocks noGrp="1"/>
          </p:cNvSpPr>
          <p:nvPr>
            <p:ph idx="1"/>
          </p:nvPr>
        </p:nvSpPr>
        <p:spPr/>
        <p:txBody>
          <a:bodyPr>
            <a:normAutofit/>
          </a:bodyPr>
          <a:lstStyle/>
          <a:p>
            <a:r>
              <a:rPr lang="en-US" dirty="0" smtClean="0"/>
              <a:t>Difficulties with relationships, money, and success in the workplace. </a:t>
            </a:r>
          </a:p>
          <a:p>
            <a:endParaRPr lang="en-US" dirty="0" smtClean="0"/>
          </a:p>
          <a:p>
            <a:r>
              <a:rPr lang="en-US" dirty="0" smtClean="0"/>
              <a:t>Family members and friends may withdraw from you because of misbehavior, poor judgment, embarrassment, frustration, and broken trust.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lgn="ctr"/>
            <a:r>
              <a:rPr lang="en-US" dirty="0" smtClean="0"/>
              <a:t>What Can Happen When You Use ATOD</a:t>
            </a:r>
            <a:endParaRPr lang="en-US" dirty="0"/>
          </a:p>
        </p:txBody>
      </p:sp>
      <p:sp>
        <p:nvSpPr>
          <p:cNvPr id="3" name="Content Placeholder 2"/>
          <p:cNvSpPr>
            <a:spLocks noGrp="1"/>
          </p:cNvSpPr>
          <p:nvPr>
            <p:ph idx="1"/>
          </p:nvPr>
        </p:nvSpPr>
        <p:spPr/>
        <p:txBody>
          <a:bodyPr/>
          <a:lstStyle/>
          <a:p>
            <a:r>
              <a:rPr lang="en-US" dirty="0" smtClean="0"/>
              <a:t>Factors that contribute to success such as dependability, honesty, strong work ethic, and resilience are often negatively impacted</a:t>
            </a:r>
          </a:p>
          <a:p>
            <a:pPr>
              <a:buNone/>
            </a:pPr>
            <a:endParaRPr lang="en-US" dirty="0" smtClean="0"/>
          </a:p>
          <a:p>
            <a:r>
              <a:rPr lang="en-US" dirty="0" smtClean="0"/>
              <a:t>These limitations make long-term success in meeting goals, a job, and lasting relationships very difficult 	</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solidFill>
                  <a:schemeClr val="accent1"/>
                </a:solidFill>
              </a:rPr>
              <a:t>Final Thought</a:t>
            </a:r>
            <a:endParaRPr lang="en-US" sz="6600" dirty="0">
              <a:solidFill>
                <a:schemeClr val="accent1"/>
              </a:solidFill>
            </a:endParaRPr>
          </a:p>
        </p:txBody>
      </p:sp>
      <p:sp>
        <p:nvSpPr>
          <p:cNvPr id="5" name="Content Placeholder 4"/>
          <p:cNvSpPr>
            <a:spLocks noGrp="1"/>
          </p:cNvSpPr>
          <p:nvPr>
            <p:ph idx="1"/>
          </p:nvPr>
        </p:nvSpPr>
        <p:spPr/>
        <p:txBody>
          <a:bodyPr>
            <a:normAutofit/>
          </a:bodyPr>
          <a:lstStyle/>
          <a:p>
            <a:r>
              <a:rPr lang="en-US" sz="5400" i="1" dirty="0"/>
              <a:t>Focusing on the present with your future goals in mind will help you resist the pressure to use drugs.</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838200"/>
            <a:ext cx="6480048" cy="2301240"/>
          </a:xfrm>
        </p:spPr>
        <p:txBody>
          <a:bodyPr>
            <a:normAutofit fontScale="90000"/>
          </a:bodyPr>
          <a:lstStyle/>
          <a:p>
            <a:pPr algn="l"/>
            <a:r>
              <a:rPr lang="en-US" dirty="0" smtClean="0"/>
              <a:t>Clarifying Objective</a:t>
            </a:r>
            <a:br>
              <a:rPr lang="en-US" dirty="0" smtClean="0"/>
            </a:br>
            <a:r>
              <a:rPr lang="en-US" dirty="0" smtClean="0"/>
              <a:t>	     6.ATOD.1 </a:t>
            </a:r>
            <a:br>
              <a:rPr lang="en-US" dirty="0" smtClean="0"/>
            </a:br>
            <a:r>
              <a:rPr lang="en-US" dirty="0" smtClean="0"/>
              <a:t/>
            </a:r>
            <a:br>
              <a:rPr lang="en-US" dirty="0" smtClean="0"/>
            </a:br>
            <a:r>
              <a:rPr lang="en-US" dirty="0" smtClean="0"/>
              <a:t>Analyze influences that the use alcohol, tobacco, and other drugs. 	</a:t>
            </a:r>
            <a:br>
              <a:rPr lang="en-US" dirty="0" smtClean="0"/>
            </a:br>
            <a:endParaRPr lang="en-US" dirty="0"/>
          </a:p>
        </p:txBody>
      </p:sp>
      <p:sp>
        <p:nvSpPr>
          <p:cNvPr id="5" name="Subtitle 4"/>
          <p:cNvSpPr>
            <a:spLocks noGrp="1"/>
          </p:cNvSpPr>
          <p:nvPr>
            <p:ph type="subTitle" idx="1"/>
          </p:nvPr>
        </p:nvSpPr>
        <p:spPr>
          <a:xfrm>
            <a:off x="457200" y="2438400"/>
            <a:ext cx="6480048" cy="1752600"/>
          </a:xfrm>
        </p:spPr>
        <p:txBody>
          <a:bodyPr/>
          <a:lstStyle/>
          <a:p>
            <a:endParaRPr lang="en-US" dirty="0" smtClean="0"/>
          </a:p>
          <a:p>
            <a:endParaRPr lang="en-US" dirty="0" smtClean="0"/>
          </a:p>
          <a:p>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295400" y="0"/>
            <a:ext cx="6480048" cy="2301240"/>
          </a:xfrm>
        </p:spPr>
        <p:txBody>
          <a:bodyPr>
            <a:normAutofit fontScale="90000"/>
          </a:bodyPr>
          <a:lstStyle/>
          <a:p>
            <a:pPr algn="l"/>
            <a:r>
              <a:rPr lang="en-US" dirty="0" smtClean="0"/>
              <a:t/>
            </a:r>
            <a:br>
              <a:rPr lang="en-US" dirty="0" smtClean="0"/>
            </a:br>
            <a:r>
              <a:rPr lang="en-US" dirty="0" smtClean="0"/>
              <a:t>Clarifying Objective</a:t>
            </a:r>
            <a:br>
              <a:rPr lang="en-US" dirty="0" smtClean="0"/>
            </a:br>
            <a:r>
              <a:rPr lang="en-US" dirty="0" smtClean="0"/>
              <a:t>	   6.ATOD.1.2 </a:t>
            </a:r>
            <a:br>
              <a:rPr lang="en-US" dirty="0" smtClean="0"/>
            </a:br>
            <a:r>
              <a:rPr lang="en-US" dirty="0" smtClean="0"/>
              <a:t/>
            </a:r>
            <a:br>
              <a:rPr lang="en-US" dirty="0" smtClean="0"/>
            </a:br>
            <a:r>
              <a:rPr lang="en-US" dirty="0" smtClean="0"/>
              <a:t>Illustrate the effects of alcohol and other drugs on behavior, judgment, family relationships, and long-term success. 	</a:t>
            </a:r>
            <a:br>
              <a:rPr lang="en-US" dirty="0" smtClean="0"/>
            </a:br>
            <a:endParaRPr lang="en-US" dirty="0"/>
          </a:p>
        </p:txBody>
      </p:sp>
      <p:sp>
        <p:nvSpPr>
          <p:cNvPr id="7" name="Subtitle 6"/>
          <p:cNvSpPr>
            <a:spLocks noGrp="1"/>
          </p:cNvSpPr>
          <p:nvPr>
            <p:ph type="subTitle" idx="1"/>
          </p:nvPr>
        </p:nvSpPr>
        <p:spPr/>
        <p:txBody>
          <a:bodyPr/>
          <a:lstStyle/>
          <a:p>
            <a:endParaRPr lang="en-US" dirty="0" smtClean="0"/>
          </a:p>
          <a:p>
            <a:r>
              <a:rPr lang="en-US" dirty="0" smtClean="0"/>
              <a:t>	</a:t>
            </a:r>
          </a:p>
          <a:p>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accent1"/>
                </a:solidFill>
              </a:rPr>
              <a:t>Warm-Up</a:t>
            </a:r>
            <a:endParaRPr lang="en-US" dirty="0">
              <a:solidFill>
                <a:schemeClr val="accent1"/>
              </a:solidFill>
            </a:endParaRPr>
          </a:p>
        </p:txBody>
      </p:sp>
      <p:sp>
        <p:nvSpPr>
          <p:cNvPr id="4" name="Content Placeholder 3"/>
          <p:cNvSpPr>
            <a:spLocks noGrp="1"/>
          </p:cNvSpPr>
          <p:nvPr>
            <p:ph idx="1"/>
          </p:nvPr>
        </p:nvSpPr>
        <p:spPr>
          <a:xfrm>
            <a:off x="457200" y="1143000"/>
            <a:ext cx="8229600" cy="5715000"/>
          </a:xfrm>
        </p:spPr>
        <p:txBody>
          <a:bodyPr>
            <a:normAutofit/>
          </a:bodyPr>
          <a:lstStyle/>
          <a:p>
            <a:pPr lvl="0"/>
            <a:r>
              <a:rPr lang="en-US" dirty="0" smtClean="0"/>
              <a:t>Get out a sheet of paper &amp; a pen or pencil</a:t>
            </a:r>
          </a:p>
          <a:p>
            <a:pPr lvl="0"/>
            <a:r>
              <a:rPr lang="en-US" dirty="0" smtClean="0"/>
              <a:t>In </a:t>
            </a:r>
            <a:r>
              <a:rPr lang="en-US" dirty="0"/>
              <a:t>the top left section write the name of the person that is most important to you.</a:t>
            </a:r>
          </a:p>
          <a:p>
            <a:pPr lvl="0"/>
            <a:r>
              <a:rPr lang="en-US" dirty="0"/>
              <a:t>In the top right section write the name of your most treasured possession.</a:t>
            </a:r>
          </a:p>
          <a:p>
            <a:pPr lvl="0"/>
            <a:r>
              <a:rPr lang="en-US" dirty="0"/>
              <a:t>In the lower left section write one goal you plan to accomplish before graduating from high school.</a:t>
            </a:r>
          </a:p>
          <a:p>
            <a:pPr lvl="0"/>
            <a:r>
              <a:rPr lang="en-US" dirty="0"/>
              <a:t>In the lower right section of your paper write what you most enjoy doing, your favorite hobby or sport.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Warm-Up</a:t>
            </a:r>
            <a:endParaRPr lang="en-US"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US" i="1" dirty="0"/>
              <a:t>You experiment with drugs and lose the person that is most important to you because they do not agree with your actions. Tear out the top left section of your paper, ball it up and place it on the floor or desk.</a:t>
            </a:r>
          </a:p>
          <a:p>
            <a:pPr>
              <a:buNone/>
            </a:pPr>
            <a:endParaRPr lang="en-US" dirty="0"/>
          </a:p>
          <a:p>
            <a:r>
              <a:rPr lang="en-US" i="1" dirty="0"/>
              <a:t>You now need money for drugs and have to pawn off your favorite possession. Tear off the top right section of your paper, ball it up, and place it on the floor or desk. </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Warm-Up</a:t>
            </a:r>
            <a:endParaRPr lang="en-US"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US" i="1" dirty="0"/>
              <a:t>Drugs have taken over your life and you lose the will to accomplish goals that were once important to you. Tear off the left side of your paper, ball it up, and place it on the floor or desk. </a:t>
            </a:r>
            <a:endParaRPr lang="en-US" i="1" dirty="0" smtClean="0"/>
          </a:p>
          <a:p>
            <a:pPr>
              <a:buNone/>
            </a:pPr>
            <a:endParaRPr lang="en-US" i="1" dirty="0"/>
          </a:p>
          <a:p>
            <a:r>
              <a:rPr lang="en-US" i="1" dirty="0"/>
              <a:t>You have become so focused on getting and using drugs that you don’t do much else. You no longer participate in what you most enjoy doing. Ball up your last section of paper and place it on the floor.</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Warm-Up</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i="1" dirty="0"/>
              <a:t>How does it feel to be without the people, things, activities, and happiness you abandoned because of drugs</a:t>
            </a:r>
            <a:r>
              <a:rPr lang="en-US" i="1" dirty="0" smtClean="0"/>
              <a:t>?</a:t>
            </a:r>
          </a:p>
          <a:p>
            <a:r>
              <a:rPr lang="en-US" dirty="0" smtClean="0"/>
              <a:t>Pick </a:t>
            </a:r>
            <a:r>
              <a:rPr lang="en-US" dirty="0"/>
              <a:t>up all four pieces of balled up paper on the floor or desk, open them up and place each piece back together</a:t>
            </a:r>
            <a:r>
              <a:rPr lang="en-US" dirty="0" smtClean="0"/>
              <a:t>.</a:t>
            </a:r>
            <a:endParaRPr lang="en-US" dirty="0"/>
          </a:p>
          <a:p>
            <a:r>
              <a:rPr lang="en-US" dirty="0" smtClean="0"/>
              <a:t>Drugs </a:t>
            </a:r>
            <a:r>
              <a:rPr lang="en-US" dirty="0"/>
              <a:t>affect all aspects of your life, including family, friendships, hobbies, and goals.</a:t>
            </a:r>
            <a:endParaRPr lang="en-US" i="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Following a Short or Long Term Goal?</a:t>
            </a:r>
            <a:endParaRPr lang="en-US" dirty="0"/>
          </a:p>
        </p:txBody>
      </p:sp>
      <p:sp>
        <p:nvSpPr>
          <p:cNvPr id="3" name="Content Placeholder 2"/>
          <p:cNvSpPr>
            <a:spLocks noGrp="1"/>
          </p:cNvSpPr>
          <p:nvPr>
            <p:ph idx="1"/>
          </p:nvPr>
        </p:nvSpPr>
        <p:spPr>
          <a:xfrm>
            <a:off x="457200" y="1828800"/>
            <a:ext cx="8229600" cy="5334000"/>
          </a:xfrm>
        </p:spPr>
        <p:txBody>
          <a:bodyPr>
            <a:normAutofit fontScale="85000" lnSpcReduction="20000"/>
          </a:bodyPr>
          <a:lstStyle/>
          <a:p>
            <a:pPr lvl="0"/>
            <a:r>
              <a:rPr lang="en-US" i="1" dirty="0"/>
              <a:t>You graduate from high school</a:t>
            </a:r>
            <a:r>
              <a:rPr lang="en-US" i="1" dirty="0" smtClean="0"/>
              <a:t>.</a:t>
            </a:r>
            <a:endParaRPr lang="en-US" dirty="0"/>
          </a:p>
          <a:p>
            <a:pPr lvl="0"/>
            <a:r>
              <a:rPr lang="en-US" i="1" dirty="0"/>
              <a:t>You have perfect attendance for the grading period</a:t>
            </a:r>
            <a:r>
              <a:rPr lang="en-US" i="1" dirty="0" smtClean="0"/>
              <a:t>.</a:t>
            </a:r>
            <a:endParaRPr lang="en-US" dirty="0"/>
          </a:p>
          <a:p>
            <a:pPr lvl="0"/>
            <a:r>
              <a:rPr lang="en-US" i="1" dirty="0"/>
              <a:t>You have saved enough money to buy a car</a:t>
            </a:r>
            <a:r>
              <a:rPr lang="en-US" i="1" dirty="0" smtClean="0"/>
              <a:t>.</a:t>
            </a:r>
            <a:endParaRPr lang="en-US" dirty="0"/>
          </a:p>
          <a:p>
            <a:pPr lvl="0"/>
            <a:r>
              <a:rPr lang="en-US" i="1" dirty="0"/>
              <a:t>You have a healthy baby</a:t>
            </a:r>
            <a:r>
              <a:rPr lang="en-US" dirty="0" smtClean="0"/>
              <a:t>.</a:t>
            </a:r>
            <a:endParaRPr lang="en-US" dirty="0"/>
          </a:p>
          <a:p>
            <a:pPr lvl="0"/>
            <a:r>
              <a:rPr lang="en-US" i="1" dirty="0"/>
              <a:t>Because of your trusting relationship with your parents/guardian, you are given permission to attend a party this Friday night</a:t>
            </a:r>
            <a:r>
              <a:rPr lang="en-US" i="1" dirty="0" smtClean="0"/>
              <a:t>.</a:t>
            </a:r>
          </a:p>
          <a:p>
            <a:pPr lvl="0"/>
            <a:r>
              <a:rPr lang="en-US" i="1" dirty="0" smtClean="0"/>
              <a:t>You </a:t>
            </a:r>
            <a:r>
              <a:rPr lang="en-US" i="1" dirty="0"/>
              <a:t>make the soccer team</a:t>
            </a:r>
            <a:r>
              <a:rPr lang="en-US" i="1" dirty="0" smtClean="0"/>
              <a:t>.</a:t>
            </a:r>
            <a:endParaRPr lang="en-US" dirty="0"/>
          </a:p>
          <a:p>
            <a:pPr lvl="0"/>
            <a:r>
              <a:rPr lang="en-US" i="1" dirty="0"/>
              <a:t>You get your first full-time job making $30,000 a year. </a:t>
            </a:r>
            <a:endParaRPr lang="en-US" dirty="0"/>
          </a:p>
          <a:p>
            <a:pPr lvl="0"/>
            <a:r>
              <a:rPr lang="en-US" i="1" dirty="0"/>
              <a:t>Your best friend invites you to join their family beach trip. </a:t>
            </a:r>
            <a:endParaRPr lang="en-US" dirty="0"/>
          </a:p>
          <a:p>
            <a:pPr lvl="0"/>
            <a:r>
              <a:rPr lang="en-US" i="1" dirty="0"/>
              <a:t>You are able to run the mile in less than 8 minutes</a:t>
            </a:r>
            <a:r>
              <a:rPr lang="en-US" i="1" dirty="0" smtClean="0"/>
              <a:t>.</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Pop Video</a:t>
            </a:r>
            <a:endParaRPr lang="en-US" dirty="0"/>
          </a:p>
        </p:txBody>
      </p:sp>
      <p:sp>
        <p:nvSpPr>
          <p:cNvPr id="3" name="Content Placeholder 2"/>
          <p:cNvSpPr>
            <a:spLocks noGrp="1"/>
          </p:cNvSpPr>
          <p:nvPr>
            <p:ph idx="1"/>
          </p:nvPr>
        </p:nvSpPr>
        <p:spPr/>
        <p:txBody>
          <a:bodyPr/>
          <a:lstStyle/>
          <a:p>
            <a:r>
              <a:rPr lang="en-US" dirty="0" smtClean="0"/>
              <a:t>Health </a:t>
            </a:r>
            <a:r>
              <a:rPr lang="en-US" dirty="0" smtClean="0">
                <a:sym typeface="Wingdings" pitchFamily="2" charset="2"/>
              </a:rPr>
              <a:t> Personal Health </a:t>
            </a:r>
            <a:r>
              <a:rPr lang="en-US" smtClean="0">
                <a:sym typeface="Wingdings" pitchFamily="2" charset="2"/>
              </a:rPr>
              <a:t> Addiction</a:t>
            </a:r>
            <a:endParaRPr lang="en-US" dirty="0" smtClean="0">
              <a:sym typeface="Wingdings" pitchFamily="2" charset="2"/>
            </a:endParaRPr>
          </a:p>
          <a:p>
            <a:endParaRPr lang="en-US" dirty="0" smtClean="0">
              <a:sym typeface="Wingdings" pitchFamily="2" charset="2"/>
            </a:endParaRPr>
          </a:p>
          <a:p>
            <a:r>
              <a:rPr lang="en-US" dirty="0" smtClean="0">
                <a:hlinkClick r:id="rId2"/>
              </a:rPr>
              <a:t>http://www.brainpop.com/health/personalhealth/addiction</a:t>
            </a:r>
            <a:r>
              <a:rPr lang="en-US" dirty="0" smtClean="0"/>
              <a:t>  </a:t>
            </a:r>
            <a:endParaRPr 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chn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471</TotalTime>
  <Words>595</Words>
  <Application>Microsoft Office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Effects of ATOD on behavior, relationships, etc.</vt:lpstr>
      <vt:lpstr>Clarifying Objective       6.ATOD.1   Analyze influences that the use alcohol, tobacco, and other drugs.   </vt:lpstr>
      <vt:lpstr> Clarifying Objective     6.ATOD.1.2   Illustrate the effects of alcohol and other drugs on behavior, judgment, family relationships, and long-term success.   </vt:lpstr>
      <vt:lpstr>Warm-Up</vt:lpstr>
      <vt:lpstr>Warm-Up</vt:lpstr>
      <vt:lpstr>Warm-Up</vt:lpstr>
      <vt:lpstr>Warm-Up</vt:lpstr>
      <vt:lpstr>Is the Following a Short or Long Term Goal?</vt:lpstr>
      <vt:lpstr>Brain Pop Video</vt:lpstr>
      <vt:lpstr>Reasons Why Teens Use Drugs</vt:lpstr>
      <vt:lpstr>What Can Happen When You Use ATOD</vt:lpstr>
      <vt:lpstr>What Can Happen When You Use ATOD</vt:lpstr>
      <vt:lpstr>Final Thought</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Resisting to Substance Abuse</dc:title>
  <dc:creator>Wake County Public Schools</dc:creator>
  <cp:lastModifiedBy>Wake County Public Schools</cp:lastModifiedBy>
  <cp:revision>38</cp:revision>
  <dcterms:created xsi:type="dcterms:W3CDTF">2012-01-30T02:02:09Z</dcterms:created>
  <dcterms:modified xsi:type="dcterms:W3CDTF">2012-02-13T16:49:24Z</dcterms:modified>
</cp:coreProperties>
</file>