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66" r:id="rId2"/>
    <p:sldId id="264" r:id="rId3"/>
    <p:sldId id="265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BE9A9-4A77-4AA3-AFC4-CC091AFEBDE7}" type="datetimeFigureOut">
              <a:rPr lang="en-US" smtClean="0"/>
              <a:t>2/8/2012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6D48D-0889-4D70-9A1A-807B6D2871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6D48D-0889-4D70-9A1A-807B6D28710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B987-D7B4-43DD-B35A-2B5AA9B3DCE6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6EE2-EA8C-4FF2-9021-A892EC926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B987-D7B4-43DD-B35A-2B5AA9B3DCE6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6EE2-EA8C-4FF2-9021-A892EC926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B987-D7B4-43DD-B35A-2B5AA9B3DCE6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6EE2-EA8C-4FF2-9021-A892EC926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B987-D7B4-43DD-B35A-2B5AA9B3DCE6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6EE2-EA8C-4FF2-9021-A892EC926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B987-D7B4-43DD-B35A-2B5AA9B3DCE6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6EE2-EA8C-4FF2-9021-A892EC926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B987-D7B4-43DD-B35A-2B5AA9B3DCE6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6EE2-EA8C-4FF2-9021-A892EC926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B987-D7B4-43DD-B35A-2B5AA9B3DCE6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6EE2-EA8C-4FF2-9021-A892EC926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B987-D7B4-43DD-B35A-2B5AA9B3DCE6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6EE2-EA8C-4FF2-9021-A892EC926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B987-D7B4-43DD-B35A-2B5AA9B3DCE6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6EE2-EA8C-4FF2-9021-A892EC926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B987-D7B4-43DD-B35A-2B5AA9B3DCE6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6EE2-EA8C-4FF2-9021-A892EC926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B987-D7B4-43DD-B35A-2B5AA9B3DCE6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7896EE2-EA8C-4FF2-9021-A892EC926D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DBB987-D7B4-43DD-B35A-2B5AA9B3DCE6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896EE2-EA8C-4FF2-9021-A892EC926D6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picture4u.net/wp-content/uploads/2012/01/miami-heat-by-cod-halo.jpg&amp;imgrefurl=http://picture4u.net/miami-heat/&amp;usg=__mJNIbtPbQNIXdg7mS88vecFrNg0=&amp;h=774&amp;w=1032&amp;sz=88&amp;hl=en&amp;start=11&amp;zoom=1&amp;tbnid=p-sIFTcYYA356M:&amp;tbnh=113&amp;tbnw=150&amp;ei=NyswT9P9E8zMtgfPwbwB&amp;prev=/search?q=miami+heat&amp;hl=en&amp;safe=active&amp;gbv=2&amp;tbm=isch&amp;itbs=1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ADVERTIZING STRATEGIES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Advertizing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 smtClean="0"/>
              <a:t>Animation </a:t>
            </a:r>
            <a:r>
              <a:rPr lang="en-US" dirty="0" smtClean="0"/>
              <a:t>– An inanimate object comes to life and is given a personality. Ex: Budweiser bottles playing football.</a:t>
            </a:r>
          </a:p>
          <a:p>
            <a:pPr lvl="0">
              <a:buNone/>
            </a:pPr>
            <a:endParaRPr lang="en-US" b="1" dirty="0" smtClean="0"/>
          </a:p>
          <a:p>
            <a:pPr lvl="0"/>
            <a:r>
              <a:rPr lang="en-US" u="sng" dirty="0" smtClean="0"/>
              <a:t>Comedy Appeal </a:t>
            </a:r>
            <a:r>
              <a:rPr lang="en-US" dirty="0" smtClean="0"/>
              <a:t>– Uses humorous slogans, jingles, and symbols.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2050" name="Picture 2" descr="http://peculiarpodcast.com/podcasts/wp-content/gallery/003/bud-bow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256407"/>
            <a:ext cx="3886200" cy="2601594"/>
          </a:xfrm>
          <a:prstGeom prst="rect">
            <a:avLst/>
          </a:prstGeom>
          <a:noFill/>
        </p:spPr>
      </p:pic>
      <p:pic>
        <p:nvPicPr>
          <p:cNvPr id="2052" name="Picture 4" descr="http://www.adweek.com/files/stylus/74822-Bud-lizar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470400"/>
            <a:ext cx="3581400" cy="2387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Advertizing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u="sng" dirty="0" smtClean="0"/>
              <a:t>Group Identification Appeal</a:t>
            </a:r>
            <a:r>
              <a:rPr lang="en-US" dirty="0" smtClean="0"/>
              <a:t> – Implies that members of a specific group use the product. Advertisements are targeted to groups based on age, race, religion, education, occupation, sex, money, and area they live in.</a:t>
            </a:r>
          </a:p>
          <a:p>
            <a:pPr lvl="0">
              <a:buNone/>
            </a:pPr>
            <a:endParaRPr lang="en-US" b="1" dirty="0" smtClean="0"/>
          </a:p>
          <a:p>
            <a:pPr lvl="0"/>
            <a:r>
              <a:rPr lang="en-US" u="sng" dirty="0" smtClean="0"/>
              <a:t>Normalization Appeal</a:t>
            </a:r>
            <a:r>
              <a:rPr lang="en-US" dirty="0" smtClean="0"/>
              <a:t> – Presents the product as a typical and acceptable part of social gatherings or as used by most people.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411480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Essential Standard</a:t>
            </a:r>
            <a:br>
              <a:rPr lang="en-US" dirty="0" smtClean="0"/>
            </a:br>
            <a:r>
              <a:rPr lang="en-US" dirty="0" smtClean="0"/>
              <a:t>6.ATOD.1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Analyze influences that the use alcohol, tobacco, and other drugs. 	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71500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Clarifying Objective 6.ATOD.1.1 </a:t>
            </a:r>
            <a:br>
              <a:rPr lang="en-US" dirty="0" smtClean="0"/>
            </a:br>
            <a:r>
              <a:rPr lang="en-US" dirty="0" smtClean="0"/>
              <a:t>Analyze the marketing and advertising by alcohol and tobacco companies in terms of strategies used to influence youth experimentation with their products. 	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Advertizing Strategies Used When Selling Alcohol &amp; Tobacco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Healthful Living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Advertizing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u="sng" dirty="0"/>
              <a:t>Bandwagon Appeal</a:t>
            </a:r>
            <a:r>
              <a:rPr lang="en-US" dirty="0"/>
              <a:t> – Creates the impression that everyone is using a particular product and because everyone else is using it, you should, too</a:t>
            </a:r>
            <a:r>
              <a:rPr lang="en-US" dirty="0" smtClean="0"/>
              <a:t>.</a:t>
            </a:r>
          </a:p>
          <a:p>
            <a:pPr lvl="0">
              <a:buNone/>
            </a:pPr>
            <a:endParaRPr lang="en-US" b="1" dirty="0"/>
          </a:p>
          <a:p>
            <a:pPr lvl="0"/>
            <a:r>
              <a:rPr lang="en-US" u="sng" dirty="0" smtClean="0"/>
              <a:t>Attractive </a:t>
            </a:r>
            <a:r>
              <a:rPr lang="en-US" u="sng" dirty="0"/>
              <a:t>Appeal</a:t>
            </a:r>
            <a:r>
              <a:rPr lang="en-US" dirty="0"/>
              <a:t> – Implies that one will become more </a:t>
            </a:r>
            <a:r>
              <a:rPr lang="en-US" dirty="0" smtClean="0"/>
              <a:t> </a:t>
            </a:r>
            <a:r>
              <a:rPr lang="en-US" dirty="0"/>
              <a:t>desirable and attractive by using the product. Often shows very attractive male and female models</a:t>
            </a:r>
            <a:r>
              <a:rPr lang="en-US" dirty="0" smtClean="0"/>
              <a:t>.</a:t>
            </a:r>
            <a:endParaRPr lang="en-US" b="1" dirty="0"/>
          </a:p>
          <a:p>
            <a:endParaRPr lang="en-US" dirty="0"/>
          </a:p>
        </p:txBody>
      </p:sp>
      <p:pic>
        <p:nvPicPr>
          <p:cNvPr id="7170" name="Picture 2" descr="http://www.sportsagentblog.com/wp-content/uploads/2010/02/university-of-north-carol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9986" y="1"/>
            <a:ext cx="2554014" cy="2057400"/>
          </a:xfrm>
          <a:prstGeom prst="rect">
            <a:avLst/>
          </a:prstGeom>
          <a:noFill/>
        </p:spPr>
      </p:pic>
      <p:pic>
        <p:nvPicPr>
          <p:cNvPr id="7172" name="Picture 4" descr="http://t0.gstatic.com/images?q=tbn:ANd9GcQF4SASvsjifwJS9gWQ6N1gBQ-RaZwjWS8pp7DslMTBFi9h76Ptwum8Dic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18406" cy="1219200"/>
          </a:xfrm>
          <a:prstGeom prst="rect">
            <a:avLst/>
          </a:prstGeom>
          <a:noFill/>
        </p:spPr>
      </p:pic>
      <p:pic>
        <p:nvPicPr>
          <p:cNvPr id="7174" name="Picture 6" descr="http://bradpittwow.com/wp-content/themes/frugal/graphics/cat/pics/41-brad-pit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826000"/>
            <a:ext cx="1676400" cy="2032000"/>
          </a:xfrm>
          <a:prstGeom prst="rect">
            <a:avLst/>
          </a:prstGeom>
          <a:noFill/>
        </p:spPr>
      </p:pic>
      <p:pic>
        <p:nvPicPr>
          <p:cNvPr id="7176" name="Picture 8" descr="http://3.bp.blogspot.com/--qOQ-t56LRU/Tpw5crZIBDI/AAAAAAAAPnY/NFPq8I21wK8/s1600/Beyonce_00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4869180"/>
            <a:ext cx="2209800" cy="1988820"/>
          </a:xfrm>
          <a:prstGeom prst="rect">
            <a:avLst/>
          </a:prstGeom>
          <a:noFill/>
        </p:spPr>
      </p:pic>
      <p:pic>
        <p:nvPicPr>
          <p:cNvPr id="7178" name="Picture 10" descr="http://persuasion2134.files.wordpress.com/2011/03/proactive-jess-sim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4893469"/>
            <a:ext cx="2743200" cy="196453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Advertizing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 smtClean="0"/>
              <a:t>Gender Appeal</a:t>
            </a:r>
            <a:r>
              <a:rPr lang="en-US" dirty="0" smtClean="0"/>
              <a:t> – Claims that a product will make one more masculine or feminine.</a:t>
            </a:r>
          </a:p>
          <a:p>
            <a:pPr lvl="0">
              <a:buNone/>
            </a:pPr>
            <a:endParaRPr lang="en-US" b="1" dirty="0" smtClean="0"/>
          </a:p>
          <a:p>
            <a:pPr lvl="0"/>
            <a:r>
              <a:rPr lang="en-US" u="sng" dirty="0" smtClean="0"/>
              <a:t>Problem Solving Appeal</a:t>
            </a:r>
            <a:r>
              <a:rPr lang="en-US" dirty="0" smtClean="0"/>
              <a:t> – Suggests that using the product will make problems go away.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6146" name="Picture 2" descr="http://www.behavioradvisor.com/sbPuzz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212779"/>
            <a:ext cx="2867025" cy="2645221"/>
          </a:xfrm>
          <a:prstGeom prst="rect">
            <a:avLst/>
          </a:prstGeom>
          <a:noFill/>
        </p:spPr>
      </p:pic>
      <p:pic>
        <p:nvPicPr>
          <p:cNvPr id="6148" name="Picture 4" descr="http://1.bp.blogspot.com/-9ai0x33T-AM/Tcnup-5dCMI/AAAAAAAAABE/sgs_AebvNvY/s200/muscl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697111"/>
            <a:ext cx="2133600" cy="316089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Advertizing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 smtClean="0"/>
              <a:t>Youthfulness Appeal</a:t>
            </a:r>
            <a:r>
              <a:rPr lang="en-US" dirty="0" smtClean="0"/>
              <a:t> – Hints that it will stop aging or restore energy.</a:t>
            </a:r>
          </a:p>
          <a:p>
            <a:pPr lvl="0">
              <a:buNone/>
            </a:pPr>
            <a:endParaRPr lang="en-US" b="1" dirty="0" smtClean="0"/>
          </a:p>
          <a:p>
            <a:pPr lvl="0"/>
            <a:r>
              <a:rPr lang="en-US" u="sng" dirty="0" smtClean="0"/>
              <a:t>Sophistication Appeal</a:t>
            </a:r>
            <a:r>
              <a:rPr lang="en-US" dirty="0" smtClean="0"/>
              <a:t> – Intends to show that if you buy a certain product you will be more grown-up, independent, and mature.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5122" name="Picture 2" descr="http://www.srikumar.com/personality-development/ag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239159"/>
            <a:ext cx="3657600" cy="2618841"/>
          </a:xfrm>
          <a:prstGeom prst="rect">
            <a:avLst/>
          </a:prstGeom>
          <a:noFill/>
        </p:spPr>
      </p:pic>
      <p:pic>
        <p:nvPicPr>
          <p:cNvPr id="5124" name="Picture 4" descr="http://myfunnypics.org/d/11670-2/Smart+looking+monkey+with+big+black+round+glass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590716"/>
            <a:ext cx="2438400" cy="22672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Advertizing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 smtClean="0"/>
              <a:t>Popularity Appeal</a:t>
            </a:r>
            <a:r>
              <a:rPr lang="en-US" dirty="0" smtClean="0"/>
              <a:t> – Recommends that you buy a certain product to be well liked, accepted, and part of the “in” crowd.</a:t>
            </a:r>
          </a:p>
          <a:p>
            <a:pPr lvl="0">
              <a:buNone/>
            </a:pPr>
            <a:endParaRPr lang="en-US" b="1" dirty="0" smtClean="0"/>
          </a:p>
          <a:p>
            <a:pPr lvl="0"/>
            <a:r>
              <a:rPr lang="en-US" u="sng" dirty="0" smtClean="0"/>
              <a:t>Fun/Relaxation Appeal </a:t>
            </a:r>
            <a:r>
              <a:rPr lang="en-US" dirty="0" smtClean="0"/>
              <a:t>– Shows that a product will make you have more fun or feel more relaxed.</a:t>
            </a:r>
            <a:endParaRPr lang="en-US" b="1" dirty="0" smtClean="0"/>
          </a:p>
        </p:txBody>
      </p:sp>
      <p:pic>
        <p:nvPicPr>
          <p:cNvPr id="4098" name="Picture 2" descr="http://ia.media-imdb.com/images/M/MV5BMTc5NTU5Nzc5N15BMl5BanBnXkFtZTcwODk3MDgyMQ@@._V1._SY317_CR6,0,214,317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487611"/>
            <a:ext cx="1600200" cy="2370389"/>
          </a:xfrm>
          <a:prstGeom prst="rect">
            <a:avLst/>
          </a:prstGeom>
          <a:noFill/>
        </p:spPr>
      </p:pic>
      <p:pic>
        <p:nvPicPr>
          <p:cNvPr id="4100" name="Picture 4" descr="http://beerpongsss.com/wp-content/uploads/2012/01/Corona-Beer-Commerci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457700"/>
            <a:ext cx="3200400" cy="24003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Advertizing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 smtClean="0"/>
              <a:t>Health Appeal</a:t>
            </a:r>
            <a:r>
              <a:rPr lang="en-US" dirty="0" smtClean="0"/>
              <a:t> – Implies that people shown using the product are healthy and active.</a:t>
            </a:r>
          </a:p>
          <a:p>
            <a:pPr lvl="0">
              <a:buNone/>
            </a:pPr>
            <a:endParaRPr lang="en-US" b="1" dirty="0" smtClean="0"/>
          </a:p>
          <a:p>
            <a:pPr lvl="0"/>
            <a:r>
              <a:rPr lang="en-US" u="sng" dirty="0" smtClean="0"/>
              <a:t>Slogans and Symbols</a:t>
            </a:r>
            <a:r>
              <a:rPr lang="en-US" dirty="0" smtClean="0"/>
              <a:t> – Use of a simple and easy to remember symbol or slogan. Slogans are set to music and have catchy tunes and words. </a:t>
            </a:r>
          </a:p>
          <a:p>
            <a:pPr lvl="1"/>
            <a:r>
              <a:rPr lang="en-US" dirty="0" smtClean="0"/>
              <a:t>Examples: Symbol = Nike Swoosh, Slogan = Just Do It.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3074" name="Picture 2" descr="http://alex.state.al.us/uploads/24125/Nike%20Swoosh%20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930541"/>
            <a:ext cx="4114800" cy="1927460"/>
          </a:xfrm>
          <a:prstGeom prst="rect">
            <a:avLst/>
          </a:prstGeom>
          <a:noFill/>
        </p:spPr>
      </p:pic>
      <p:pic>
        <p:nvPicPr>
          <p:cNvPr id="3076" name="Picture 4" descr="http://healthy.com/images/healthy-woman-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5000978"/>
            <a:ext cx="3200400" cy="18570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396</TotalTime>
  <Words>345</Words>
  <Application>Microsoft Office PowerPoint</Application>
  <PresentationFormat>On-screen Show (4:3)</PresentationFormat>
  <Paragraphs>35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ADVERTIZING STRATEGIES</vt:lpstr>
      <vt:lpstr>  Essential Standard 6.ATOD.1   Analyze influences that the use alcohol, tobacco, and other drugs.   </vt:lpstr>
      <vt:lpstr>  Clarifying Objective 6.ATOD.1.1  Analyze the marketing and advertising by alcohol and tobacco companies in terms of strategies used to influence youth experimentation with their products.   </vt:lpstr>
      <vt:lpstr>Advertizing Strategies Used When Selling Alcohol &amp; Tobacco</vt:lpstr>
      <vt:lpstr>Advertizing Strategies</vt:lpstr>
      <vt:lpstr>Advertizing Strategies</vt:lpstr>
      <vt:lpstr>Advertizing Strategies</vt:lpstr>
      <vt:lpstr>Advertizing Strategies</vt:lpstr>
      <vt:lpstr>Advertizing Strategies</vt:lpstr>
      <vt:lpstr>Advertizing Strategies</vt:lpstr>
      <vt:lpstr>Advertizing Strategies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Advertizing Strategies Used When Selling Alcohol &amp; Tobacco</dc:title>
  <dc:creator>Wake County Public Schools</dc:creator>
  <cp:lastModifiedBy>Wake County Public Schools</cp:lastModifiedBy>
  <cp:revision>20</cp:revision>
  <dcterms:created xsi:type="dcterms:W3CDTF">2012-01-30T01:44:10Z</dcterms:created>
  <dcterms:modified xsi:type="dcterms:W3CDTF">2012-02-08T19:39:05Z</dcterms:modified>
</cp:coreProperties>
</file>