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2"/>
  </p:handoutMasterIdLst>
  <p:sldIdLst>
    <p:sldId id="256" r:id="rId2"/>
    <p:sldId id="257" r:id="rId3"/>
    <p:sldId id="258" r:id="rId4"/>
    <p:sldId id="259" r:id="rId5"/>
    <p:sldId id="260" r:id="rId6"/>
    <p:sldId id="261" r:id="rId7"/>
    <p:sldId id="262" r:id="rId8"/>
    <p:sldId id="264" r:id="rId9"/>
    <p:sldId id="263" r:id="rId10"/>
    <p:sldId id="265" r:id="rId11"/>
    <p:sldId id="267" r:id="rId12"/>
    <p:sldId id="274" r:id="rId13"/>
    <p:sldId id="273" r:id="rId14"/>
    <p:sldId id="266" r:id="rId15"/>
    <p:sldId id="268" r:id="rId16"/>
    <p:sldId id="269" r:id="rId17"/>
    <p:sldId id="270" r:id="rId18"/>
    <p:sldId id="271" r:id="rId19"/>
    <p:sldId id="272"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0" d="100"/>
          <a:sy n="120" d="100"/>
        </p:scale>
        <p:origin x="-120"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3C22D0-BCEF-D243-A7F6-FC55E2711784}" type="datetimeFigureOut">
              <a:rPr lang="en-US" smtClean="0"/>
              <a:t>7/4/12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F7E3BE-BC84-534B-A719-B352C9D3DFC7}" type="slidenum">
              <a:rPr lang="en-US" smtClean="0"/>
              <a:t>‹#›</a:t>
            </a:fld>
            <a:endParaRPr lang="en-US"/>
          </a:p>
        </p:txBody>
      </p:sp>
    </p:spTree>
    <p:extLst>
      <p:ext uri="{BB962C8B-B14F-4D97-AF65-F5344CB8AC3E}">
        <p14:creationId xmlns:p14="http://schemas.microsoft.com/office/powerpoint/2010/main" val="2493437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A6BE1EF4-31ED-45C2-AC47-F2718A41336B}" type="datetimeFigureOut">
              <a:rPr lang="en-US" smtClean="0"/>
              <a:t>7/4/12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6BE1EF4-31ED-45C2-AC47-F2718A41336B}" type="datetimeFigureOut">
              <a:rPr lang="en-US" smtClean="0"/>
              <a:t>7/4/12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E1EF4-31ED-45C2-AC47-F2718A41336B}" type="datetimeFigureOut">
              <a:rPr lang="en-US" smtClean="0"/>
              <a:t>7/4/12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BE1EF4-31ED-45C2-AC47-F2718A41336B}" type="datetimeFigureOut">
              <a:rPr lang="en-US" smtClean="0"/>
              <a:t>7/4/12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6BE1EF4-31ED-45C2-AC47-F2718A41336B}" type="datetimeFigureOut">
              <a:rPr lang="en-US" smtClean="0"/>
              <a:t>7/4/12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6BE1EF4-31ED-45C2-AC47-F2718A41336B}" type="datetimeFigureOut">
              <a:rPr lang="en-US" smtClean="0"/>
              <a:t>7/4/12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6BE1EF4-31ED-45C2-AC47-F2718A41336B}" type="datetimeFigureOut">
              <a:rPr lang="en-US" smtClean="0"/>
              <a:t>7/4/12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6BE1EF4-31ED-45C2-AC47-F2718A41336B}" type="datetimeFigureOut">
              <a:rPr lang="en-US" smtClean="0"/>
              <a:t>7/4/12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A6BE1EF4-31ED-45C2-AC47-F2718A41336B}" type="datetimeFigureOut">
              <a:rPr lang="en-US" smtClean="0"/>
              <a:t>7/4/12</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B51EACD6-A525-4B49-8009-7F09B4461B46}" type="slidenum">
              <a:rPr lang="en-US" smtClean="0"/>
              <a:t>‹#›</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A6BE1EF4-31ED-45C2-AC47-F2718A41336B}" type="datetimeFigureOut">
              <a:rPr lang="en-US" smtClean="0"/>
              <a:t>7/4/12</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B51EACD6-A525-4B49-8009-7F09B4461B4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6BE1EF4-31ED-45C2-AC47-F2718A41336B}" type="datetimeFigureOut">
              <a:rPr lang="en-US" smtClean="0"/>
              <a:t>7/4/12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6BE1EF4-31ED-45C2-AC47-F2718A41336B}" type="datetimeFigureOut">
              <a:rPr lang="en-US" smtClean="0"/>
              <a:t>7/4/12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6BE1EF4-31ED-45C2-AC47-F2718A41336B}" type="datetimeFigureOut">
              <a:rPr lang="en-US" smtClean="0"/>
              <a:t>7/4/12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6BE1EF4-31ED-45C2-AC47-F2718A41336B}" type="datetimeFigureOut">
              <a:rPr lang="en-US" smtClean="0"/>
              <a:t>7/4/12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6BE1EF4-31ED-45C2-AC47-F2718A41336B}" type="datetimeFigureOut">
              <a:rPr lang="en-US" smtClean="0"/>
              <a:t>7/4/12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EACD6-A525-4B49-8009-7F09B4461B46}" type="slidenum">
              <a:rPr lang="en-US" smtClean="0"/>
              <a:t>‹#›</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A6BE1EF4-31ED-45C2-AC47-F2718A41336B}" type="datetimeFigureOut">
              <a:rPr lang="en-US" smtClean="0"/>
              <a:t>7/4/12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B51EACD6-A525-4B49-8009-7F09B4461B4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0693" y="1491919"/>
            <a:ext cx="6523869" cy="1846961"/>
          </a:xfrm>
        </p:spPr>
        <p:txBody>
          <a:bodyPr/>
          <a:lstStyle/>
          <a:p>
            <a:r>
              <a:rPr lang="en-US" sz="4800" dirty="0" smtClean="0"/>
              <a:t>Mental Disorders &amp; </a:t>
            </a:r>
            <a:br>
              <a:rPr lang="en-US" sz="4800" dirty="0" smtClean="0"/>
            </a:br>
            <a:r>
              <a:rPr lang="en-US" sz="4800" dirty="0" smtClean="0"/>
              <a:t>Resources for Help</a:t>
            </a:r>
            <a:endParaRPr lang="en-US" sz="4800" dirty="0"/>
          </a:p>
        </p:txBody>
      </p:sp>
      <p:sp>
        <p:nvSpPr>
          <p:cNvPr id="3" name="Subtitle 2"/>
          <p:cNvSpPr>
            <a:spLocks noGrp="1"/>
          </p:cNvSpPr>
          <p:nvPr>
            <p:ph type="subTitle" idx="1"/>
          </p:nvPr>
        </p:nvSpPr>
        <p:spPr>
          <a:xfrm>
            <a:off x="1709568" y="4001411"/>
            <a:ext cx="5724862" cy="540137"/>
          </a:xfrm>
        </p:spPr>
        <p:txBody>
          <a:bodyPr/>
          <a:lstStyle/>
          <a:p>
            <a:r>
              <a:rPr lang="en-US" dirty="0" smtClean="0"/>
              <a:t>7.MEH.3.1</a:t>
            </a:r>
            <a:endParaRPr lang="en-US" dirty="0"/>
          </a:p>
        </p:txBody>
      </p:sp>
    </p:spTree>
    <p:extLst>
      <p:ext uri="{BB962C8B-B14F-4D97-AF65-F5344CB8AC3E}">
        <p14:creationId xmlns:p14="http://schemas.microsoft.com/office/powerpoint/2010/main" val="27081312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500" dirty="0" smtClean="0"/>
              <a:t>Causes Associated With Mental Disorders</a:t>
            </a:r>
            <a:endParaRPr lang="en-US" sz="4500" dirty="0"/>
          </a:p>
        </p:txBody>
      </p:sp>
      <p:sp>
        <p:nvSpPr>
          <p:cNvPr id="3" name="Content Placeholder 2"/>
          <p:cNvSpPr>
            <a:spLocks noGrp="1"/>
          </p:cNvSpPr>
          <p:nvPr>
            <p:ph idx="1"/>
          </p:nvPr>
        </p:nvSpPr>
        <p:spPr>
          <a:xfrm>
            <a:off x="726141" y="1833256"/>
            <a:ext cx="7691719" cy="4325496"/>
          </a:xfrm>
        </p:spPr>
        <p:txBody>
          <a:bodyPr/>
          <a:lstStyle/>
          <a:p>
            <a:r>
              <a:rPr lang="en-US" dirty="0" smtClean="0"/>
              <a:t>There are many causes of mental disorders.</a:t>
            </a:r>
          </a:p>
          <a:p>
            <a:r>
              <a:rPr lang="en-US" dirty="0" smtClean="0"/>
              <a:t>Family history and genetics may play a role in the development of mental disorders.</a:t>
            </a:r>
          </a:p>
          <a:p>
            <a:r>
              <a:rPr lang="en-US" dirty="0" smtClean="0"/>
              <a:t>Life experiences (stress, abuse, trauma) may be related to the development of mental disorders.</a:t>
            </a:r>
          </a:p>
          <a:p>
            <a:r>
              <a:rPr lang="en-US" dirty="0" smtClean="0"/>
              <a:t>A brain injury or illness can lead to mental disorder development.</a:t>
            </a:r>
            <a:endParaRPr lang="en-US" dirty="0"/>
          </a:p>
        </p:txBody>
      </p:sp>
    </p:spTree>
    <p:extLst>
      <p:ext uri="{BB962C8B-B14F-4D97-AF65-F5344CB8AC3E}">
        <p14:creationId xmlns:p14="http://schemas.microsoft.com/office/powerpoint/2010/main" val="28467723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Treatment for Mental Disorders</a:t>
            </a:r>
            <a:endParaRPr lang="en-US" sz="4000" dirty="0"/>
          </a:p>
        </p:txBody>
      </p:sp>
      <p:sp>
        <p:nvSpPr>
          <p:cNvPr id="3" name="Content Placeholder 2"/>
          <p:cNvSpPr>
            <a:spLocks noGrp="1"/>
          </p:cNvSpPr>
          <p:nvPr>
            <p:ph idx="1"/>
          </p:nvPr>
        </p:nvSpPr>
        <p:spPr/>
        <p:txBody>
          <a:bodyPr>
            <a:normAutofit fontScale="92500" lnSpcReduction="20000"/>
          </a:bodyPr>
          <a:lstStyle/>
          <a:p>
            <a:r>
              <a:rPr lang="en-US" dirty="0" smtClean="0"/>
              <a:t>Treatment depends on the particular mental disorder, the level of severity, and an individual’s life situation</a:t>
            </a:r>
          </a:p>
          <a:p>
            <a:r>
              <a:rPr lang="en-US" dirty="0" smtClean="0"/>
              <a:t>Many patients see improvements when working with a team of health care providers and support systems that can include:</a:t>
            </a:r>
          </a:p>
          <a:p>
            <a:pPr lvl="1"/>
            <a:r>
              <a:rPr lang="en-US" dirty="0" smtClean="0"/>
              <a:t>Family doctor</a:t>
            </a:r>
          </a:p>
          <a:p>
            <a:pPr lvl="1"/>
            <a:r>
              <a:rPr lang="en-US" dirty="0" smtClean="0"/>
              <a:t>Psychiatrist (medical doctor who diagnoses and treats mental disorders)</a:t>
            </a:r>
          </a:p>
          <a:p>
            <a:pPr lvl="1"/>
            <a:r>
              <a:rPr lang="en-US" dirty="0" smtClean="0"/>
              <a:t>Psychotherapist (psychologist or licensed counselor)</a:t>
            </a:r>
          </a:p>
          <a:p>
            <a:pPr lvl="1"/>
            <a:r>
              <a:rPr lang="en-US" dirty="0" smtClean="0"/>
              <a:t>Pharmacists</a:t>
            </a:r>
          </a:p>
          <a:p>
            <a:pPr lvl="1"/>
            <a:r>
              <a:rPr lang="en-US" dirty="0" smtClean="0"/>
              <a:t>Social workers</a:t>
            </a:r>
          </a:p>
          <a:p>
            <a:pPr lvl="1"/>
            <a:r>
              <a:rPr lang="en-US" dirty="0" smtClean="0"/>
              <a:t>Family members</a:t>
            </a:r>
          </a:p>
        </p:txBody>
      </p:sp>
    </p:spTree>
    <p:extLst>
      <p:ext uri="{BB962C8B-B14F-4D97-AF65-F5344CB8AC3E}">
        <p14:creationId xmlns:p14="http://schemas.microsoft.com/office/powerpoint/2010/main" val="33360534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Crisis Services</a:t>
            </a:r>
            <a:endParaRPr lang="en-US" dirty="0"/>
          </a:p>
        </p:txBody>
      </p:sp>
      <p:sp>
        <p:nvSpPr>
          <p:cNvPr id="3" name="Content Placeholder 2"/>
          <p:cNvSpPr>
            <a:spLocks noGrp="1"/>
          </p:cNvSpPr>
          <p:nvPr>
            <p:ph idx="1"/>
          </p:nvPr>
        </p:nvSpPr>
        <p:spPr/>
        <p:txBody>
          <a:bodyPr/>
          <a:lstStyle/>
          <a:p>
            <a:r>
              <a:rPr lang="en-US" dirty="0" smtClean="0"/>
              <a:t>Can include a 24-hour hotline for anyone experiencing a mental health crisis.</a:t>
            </a:r>
          </a:p>
          <a:p>
            <a:r>
              <a:rPr lang="en-US" dirty="0" smtClean="0"/>
              <a:t>Provide crisis counseling, suicide prevention, support, information and referrals.</a:t>
            </a:r>
          </a:p>
          <a:p>
            <a:r>
              <a:rPr lang="en-US" dirty="0" smtClean="0"/>
              <a:t>Provide access links to local support systems and health services if needed.</a:t>
            </a:r>
          </a:p>
          <a:p>
            <a:r>
              <a:rPr lang="en-US" dirty="0" smtClean="0"/>
              <a:t>Outreach visits from professional counselors or social workers for face-to-face assessment and evaluation.</a:t>
            </a:r>
          </a:p>
          <a:p>
            <a:pPr marL="0" indent="0">
              <a:buNone/>
            </a:pPr>
            <a:endParaRPr lang="en-US" dirty="0"/>
          </a:p>
        </p:txBody>
      </p:sp>
    </p:spTree>
    <p:extLst>
      <p:ext uri="{BB962C8B-B14F-4D97-AF65-F5344CB8AC3E}">
        <p14:creationId xmlns:p14="http://schemas.microsoft.com/office/powerpoint/2010/main" val="16497019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and Referral</a:t>
            </a:r>
            <a:endParaRPr lang="en-US" dirty="0"/>
          </a:p>
        </p:txBody>
      </p:sp>
      <p:sp>
        <p:nvSpPr>
          <p:cNvPr id="3" name="Content Placeholder 2"/>
          <p:cNvSpPr>
            <a:spLocks noGrp="1"/>
          </p:cNvSpPr>
          <p:nvPr>
            <p:ph idx="1"/>
          </p:nvPr>
        </p:nvSpPr>
        <p:spPr>
          <a:xfrm>
            <a:off x="726141" y="4226997"/>
            <a:ext cx="7691719" cy="2227470"/>
          </a:xfrm>
        </p:spPr>
        <p:txBody>
          <a:bodyPr/>
          <a:lstStyle/>
          <a:p>
            <a:pPr marL="0" indent="0">
              <a:buNone/>
            </a:pPr>
            <a:r>
              <a:rPr lang="en-US" dirty="0" smtClean="0"/>
              <a:t>Primary care centers, hospitals, emergency rooms, trauma centers, and other community settings may provide screenings and referrals to appropriate treatment centers for those who might be experiencing signs or symptoms of a mental disorder.</a:t>
            </a:r>
            <a:endParaRPr lang="en-US" dirty="0"/>
          </a:p>
        </p:txBody>
      </p:sp>
      <p:pic>
        <p:nvPicPr>
          <p:cNvPr id="4" name="Picture 3"/>
          <p:cNvPicPr>
            <a:picLocks noChangeAspect="1"/>
          </p:cNvPicPr>
          <p:nvPr/>
        </p:nvPicPr>
        <p:blipFill>
          <a:blip r:embed="rId2"/>
          <a:stretch>
            <a:fillRect/>
          </a:stretch>
        </p:blipFill>
        <p:spPr>
          <a:xfrm>
            <a:off x="1854592" y="1632582"/>
            <a:ext cx="5330134" cy="2298700"/>
          </a:xfrm>
          <a:prstGeom prst="rect">
            <a:avLst/>
          </a:prstGeom>
          <a:ln w="38100">
            <a:solidFill>
              <a:schemeClr val="accent5">
                <a:lumMod val="60000"/>
                <a:lumOff val="40000"/>
              </a:schemeClr>
            </a:solidFill>
            <a:prstDash val="sysDash"/>
          </a:ln>
        </p:spPr>
      </p:pic>
    </p:spTree>
    <p:extLst>
      <p:ext uri="{BB962C8B-B14F-4D97-AF65-F5344CB8AC3E}">
        <p14:creationId xmlns:p14="http://schemas.microsoft.com/office/powerpoint/2010/main" val="23598658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a:t>
            </a:r>
            <a:endParaRPr lang="en-US" dirty="0"/>
          </a:p>
        </p:txBody>
      </p:sp>
      <p:sp>
        <p:nvSpPr>
          <p:cNvPr id="3" name="Content Placeholder 2"/>
          <p:cNvSpPr>
            <a:spLocks noGrp="1"/>
          </p:cNvSpPr>
          <p:nvPr>
            <p:ph idx="1"/>
          </p:nvPr>
        </p:nvSpPr>
        <p:spPr>
          <a:xfrm>
            <a:off x="204248" y="1642741"/>
            <a:ext cx="4023085" cy="4571999"/>
          </a:xfrm>
        </p:spPr>
        <p:txBody>
          <a:bodyPr/>
          <a:lstStyle/>
          <a:p>
            <a:r>
              <a:rPr lang="en-US" dirty="0"/>
              <a:t>P</a:t>
            </a:r>
            <a:r>
              <a:rPr lang="en-US" dirty="0" smtClean="0"/>
              <a:t>sychiatric medications do not “cure” a patient from a mental disorder but they can improve the symptoms.</a:t>
            </a:r>
          </a:p>
          <a:p>
            <a:r>
              <a:rPr lang="en-US" dirty="0" smtClean="0"/>
              <a:t>Psychiatric </a:t>
            </a:r>
            <a:r>
              <a:rPr lang="en-US" dirty="0" smtClean="0"/>
              <a:t>medications </a:t>
            </a:r>
            <a:r>
              <a:rPr lang="en-US" dirty="0" smtClean="0"/>
              <a:t>can help make other treatments more effective.</a:t>
            </a:r>
          </a:p>
          <a:p>
            <a:endParaRPr lang="en-US" dirty="0"/>
          </a:p>
        </p:txBody>
      </p:sp>
      <p:pic>
        <p:nvPicPr>
          <p:cNvPr id="5" name="Picture 4"/>
          <p:cNvPicPr>
            <a:picLocks noChangeAspect="1"/>
          </p:cNvPicPr>
          <p:nvPr/>
        </p:nvPicPr>
        <p:blipFill>
          <a:blip r:embed="rId2"/>
          <a:stretch>
            <a:fillRect/>
          </a:stretch>
        </p:blipFill>
        <p:spPr>
          <a:xfrm>
            <a:off x="4572000" y="1957383"/>
            <a:ext cx="4365525" cy="3856214"/>
          </a:xfrm>
          <a:prstGeom prst="rect">
            <a:avLst/>
          </a:prstGeom>
          <a:ln w="38100">
            <a:solidFill>
              <a:schemeClr val="accent2">
                <a:lumMod val="60000"/>
                <a:lumOff val="40000"/>
              </a:schemeClr>
            </a:solidFill>
            <a:prstDash val="sysDash"/>
          </a:ln>
        </p:spPr>
      </p:pic>
    </p:spTree>
    <p:extLst>
      <p:ext uri="{BB962C8B-B14F-4D97-AF65-F5344CB8AC3E}">
        <p14:creationId xmlns:p14="http://schemas.microsoft.com/office/powerpoint/2010/main" val="32212586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Medication</a:t>
            </a:r>
            <a:endParaRPr lang="en-US" dirty="0"/>
          </a:p>
        </p:txBody>
      </p:sp>
      <p:sp>
        <p:nvSpPr>
          <p:cNvPr id="3" name="Content Placeholder 2"/>
          <p:cNvSpPr>
            <a:spLocks noGrp="1"/>
          </p:cNvSpPr>
          <p:nvPr>
            <p:ph idx="1"/>
          </p:nvPr>
        </p:nvSpPr>
        <p:spPr>
          <a:xfrm>
            <a:off x="4018576" y="1657236"/>
            <a:ext cx="5125424" cy="4571999"/>
          </a:xfrm>
        </p:spPr>
        <p:txBody>
          <a:bodyPr>
            <a:normAutofit fontScale="92500"/>
          </a:bodyPr>
          <a:lstStyle/>
          <a:p>
            <a:r>
              <a:rPr lang="en-US" dirty="0" smtClean="0"/>
              <a:t>Antidepressants – can improve symptoms such as sadness, hopelessness, lack of energy, difficulty concentrating and lack of interest in activities. They are grouped by how they affect brain chemistry. </a:t>
            </a:r>
          </a:p>
          <a:p>
            <a:r>
              <a:rPr lang="en-US" dirty="0" smtClean="0"/>
              <a:t>Mood-stabilizing medications – most commonly used to treat bipolar disorder. Some mood-stabilizing medications are added to antidepressants to treat depression.</a:t>
            </a:r>
          </a:p>
        </p:txBody>
      </p:sp>
      <p:pic>
        <p:nvPicPr>
          <p:cNvPr id="4" name="Picture 3"/>
          <p:cNvPicPr>
            <a:picLocks noChangeAspect="1"/>
          </p:cNvPicPr>
          <p:nvPr/>
        </p:nvPicPr>
        <p:blipFill>
          <a:blip r:embed="rId2"/>
          <a:stretch>
            <a:fillRect/>
          </a:stretch>
        </p:blipFill>
        <p:spPr>
          <a:xfrm>
            <a:off x="259608" y="2014671"/>
            <a:ext cx="3602400" cy="4004017"/>
          </a:xfrm>
          <a:prstGeom prst="rect">
            <a:avLst/>
          </a:prstGeom>
          <a:ln w="38100">
            <a:solidFill>
              <a:schemeClr val="accent4">
                <a:lumMod val="60000"/>
                <a:lumOff val="40000"/>
              </a:schemeClr>
            </a:solidFill>
            <a:prstDash val="sysDash"/>
          </a:ln>
        </p:spPr>
      </p:pic>
    </p:spTree>
    <p:extLst>
      <p:ext uri="{BB962C8B-B14F-4D97-AF65-F5344CB8AC3E}">
        <p14:creationId xmlns:p14="http://schemas.microsoft.com/office/powerpoint/2010/main" val="40838802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Medication</a:t>
            </a:r>
            <a:endParaRPr lang="en-US" dirty="0"/>
          </a:p>
        </p:txBody>
      </p:sp>
      <p:sp>
        <p:nvSpPr>
          <p:cNvPr id="3" name="Content Placeholder 2"/>
          <p:cNvSpPr>
            <a:spLocks noGrp="1"/>
          </p:cNvSpPr>
          <p:nvPr>
            <p:ph idx="1"/>
          </p:nvPr>
        </p:nvSpPr>
        <p:spPr>
          <a:xfrm>
            <a:off x="4018576" y="1657236"/>
            <a:ext cx="5125424" cy="4571999"/>
          </a:xfrm>
        </p:spPr>
        <p:txBody>
          <a:bodyPr>
            <a:normAutofit/>
          </a:bodyPr>
          <a:lstStyle/>
          <a:p>
            <a:r>
              <a:rPr lang="en-US" dirty="0" smtClean="0"/>
              <a:t>Anti</a:t>
            </a:r>
            <a:r>
              <a:rPr lang="en-US" dirty="0"/>
              <a:t>-anxiety medications – treat anxiety disorders and may be useful to reduce agitation and insomnia</a:t>
            </a:r>
            <a:r>
              <a:rPr lang="en-US" dirty="0" smtClean="0"/>
              <a:t>.  </a:t>
            </a:r>
            <a:r>
              <a:rPr lang="en-US" dirty="0"/>
              <a:t>They are fast acting but may cause dependency.</a:t>
            </a:r>
          </a:p>
          <a:p>
            <a:r>
              <a:rPr lang="en-US" dirty="0"/>
              <a:t>Antipsychotic medications – used to treat psychotic </a:t>
            </a:r>
            <a:r>
              <a:rPr lang="en-US" dirty="0" smtClean="0"/>
              <a:t>disorders </a:t>
            </a:r>
            <a:r>
              <a:rPr lang="en-US" dirty="0"/>
              <a:t>such as schizophrenia</a:t>
            </a:r>
            <a:r>
              <a:rPr lang="en-US" dirty="0" smtClean="0"/>
              <a:t>. They </a:t>
            </a:r>
            <a:r>
              <a:rPr lang="en-US" dirty="0"/>
              <a:t>may also be used to treat bipolar disorder and depression. </a:t>
            </a:r>
          </a:p>
          <a:p>
            <a:pPr marL="0" indent="0">
              <a:buNone/>
            </a:pPr>
            <a:endParaRPr lang="en-US" dirty="0" smtClean="0"/>
          </a:p>
        </p:txBody>
      </p:sp>
      <p:pic>
        <p:nvPicPr>
          <p:cNvPr id="4" name="Picture 3"/>
          <p:cNvPicPr>
            <a:picLocks noChangeAspect="1"/>
          </p:cNvPicPr>
          <p:nvPr/>
        </p:nvPicPr>
        <p:blipFill>
          <a:blip r:embed="rId2"/>
          <a:stretch>
            <a:fillRect/>
          </a:stretch>
        </p:blipFill>
        <p:spPr>
          <a:xfrm>
            <a:off x="242426" y="1995575"/>
            <a:ext cx="3619581" cy="4023114"/>
          </a:xfrm>
          <a:prstGeom prst="rect">
            <a:avLst/>
          </a:prstGeom>
          <a:ln w="38100">
            <a:solidFill>
              <a:schemeClr val="accent4">
                <a:lumMod val="60000"/>
                <a:lumOff val="40000"/>
              </a:schemeClr>
            </a:solidFill>
            <a:prstDash val="sysDash"/>
          </a:ln>
        </p:spPr>
      </p:pic>
    </p:spTree>
    <p:extLst>
      <p:ext uri="{BB962C8B-B14F-4D97-AF65-F5344CB8AC3E}">
        <p14:creationId xmlns:p14="http://schemas.microsoft.com/office/powerpoint/2010/main" val="27371368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Psychotherapy</a:t>
            </a:r>
            <a:endParaRPr lang="en-US" dirty="0"/>
          </a:p>
        </p:txBody>
      </p:sp>
      <p:sp>
        <p:nvSpPr>
          <p:cNvPr id="3" name="Content Placeholder 2"/>
          <p:cNvSpPr>
            <a:spLocks noGrp="1"/>
          </p:cNvSpPr>
          <p:nvPr>
            <p:ph idx="1"/>
          </p:nvPr>
        </p:nvSpPr>
        <p:spPr>
          <a:xfrm>
            <a:off x="591479" y="4709179"/>
            <a:ext cx="7826381" cy="2148821"/>
          </a:xfrm>
        </p:spPr>
        <p:txBody>
          <a:bodyPr>
            <a:normAutofit fontScale="92500"/>
          </a:bodyPr>
          <a:lstStyle/>
          <a:p>
            <a:r>
              <a:rPr lang="en-US" dirty="0" smtClean="0"/>
              <a:t>General term used to refer to the process of treating mental disorders by talking about the condition and related issues.</a:t>
            </a:r>
          </a:p>
          <a:p>
            <a:r>
              <a:rPr lang="en-US" dirty="0" smtClean="0"/>
              <a:t>During psychotherapy, patients learn about the condition, their moods, thoughts, feelings, and behaviors and strategies for coping with stress and other contributing factors.</a:t>
            </a:r>
          </a:p>
        </p:txBody>
      </p:sp>
      <p:pic>
        <p:nvPicPr>
          <p:cNvPr id="4" name="Picture 3"/>
          <p:cNvPicPr>
            <a:picLocks noChangeAspect="1"/>
          </p:cNvPicPr>
          <p:nvPr/>
        </p:nvPicPr>
        <p:blipFill>
          <a:blip r:embed="rId2"/>
          <a:stretch>
            <a:fillRect/>
          </a:stretch>
        </p:blipFill>
        <p:spPr>
          <a:xfrm>
            <a:off x="1663700" y="1457979"/>
            <a:ext cx="5803900" cy="3251200"/>
          </a:xfrm>
          <a:prstGeom prst="rect">
            <a:avLst/>
          </a:prstGeom>
        </p:spPr>
      </p:pic>
    </p:spTree>
    <p:extLst>
      <p:ext uri="{BB962C8B-B14F-4D97-AF65-F5344CB8AC3E}">
        <p14:creationId xmlns:p14="http://schemas.microsoft.com/office/powerpoint/2010/main" val="31270840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Psychotherapy</a:t>
            </a:r>
            <a:endParaRPr lang="en-US" dirty="0"/>
          </a:p>
        </p:txBody>
      </p:sp>
      <p:sp>
        <p:nvSpPr>
          <p:cNvPr id="3" name="Content Placeholder 2"/>
          <p:cNvSpPr>
            <a:spLocks noGrp="1"/>
          </p:cNvSpPr>
          <p:nvPr>
            <p:ph idx="1"/>
          </p:nvPr>
        </p:nvSpPr>
        <p:spPr>
          <a:xfrm>
            <a:off x="591479" y="4570020"/>
            <a:ext cx="7826381" cy="2287980"/>
          </a:xfrm>
        </p:spPr>
        <p:txBody>
          <a:bodyPr>
            <a:normAutofit/>
          </a:bodyPr>
          <a:lstStyle/>
          <a:p>
            <a:r>
              <a:rPr lang="en-US" dirty="0"/>
              <a:t>Therapy can be completed within a few months, yet some cases require more long-term treatment.</a:t>
            </a:r>
          </a:p>
          <a:p>
            <a:r>
              <a:rPr lang="en-US" dirty="0"/>
              <a:t>Therapy can take place one-on-one or in a group setting.</a:t>
            </a:r>
          </a:p>
          <a:p>
            <a:endParaRPr lang="en-US" dirty="0" smtClean="0"/>
          </a:p>
        </p:txBody>
      </p:sp>
      <p:pic>
        <p:nvPicPr>
          <p:cNvPr id="4" name="Picture 3"/>
          <p:cNvPicPr>
            <a:picLocks noChangeAspect="1"/>
          </p:cNvPicPr>
          <p:nvPr/>
        </p:nvPicPr>
        <p:blipFill>
          <a:blip r:embed="rId2"/>
          <a:stretch>
            <a:fillRect/>
          </a:stretch>
        </p:blipFill>
        <p:spPr>
          <a:xfrm>
            <a:off x="1646303" y="1318820"/>
            <a:ext cx="5803900" cy="3251200"/>
          </a:xfrm>
          <a:prstGeom prst="rect">
            <a:avLst/>
          </a:prstGeom>
        </p:spPr>
      </p:pic>
    </p:spTree>
    <p:extLst>
      <p:ext uri="{BB962C8B-B14F-4D97-AF65-F5344CB8AC3E}">
        <p14:creationId xmlns:p14="http://schemas.microsoft.com/office/powerpoint/2010/main" val="8275771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329169"/>
            <a:ext cx="7691719" cy="1143000"/>
          </a:xfrm>
        </p:spPr>
        <p:txBody>
          <a:bodyPr/>
          <a:lstStyle/>
          <a:p>
            <a:r>
              <a:rPr lang="en-US" dirty="0" smtClean="0"/>
              <a:t>Inpatient Treatment Services</a:t>
            </a:r>
            <a:endParaRPr lang="en-US" dirty="0"/>
          </a:p>
        </p:txBody>
      </p:sp>
      <p:sp>
        <p:nvSpPr>
          <p:cNvPr id="3" name="Content Placeholder 2"/>
          <p:cNvSpPr>
            <a:spLocks noGrp="1"/>
          </p:cNvSpPr>
          <p:nvPr>
            <p:ph idx="1"/>
          </p:nvPr>
        </p:nvSpPr>
        <p:spPr>
          <a:xfrm>
            <a:off x="726141" y="1948246"/>
            <a:ext cx="7691719" cy="4210506"/>
          </a:xfrm>
        </p:spPr>
        <p:txBody>
          <a:bodyPr/>
          <a:lstStyle/>
          <a:p>
            <a:r>
              <a:rPr lang="en-US" dirty="0" smtClean="0"/>
              <a:t>Severe cases of mental disorders may require psychiatric hospitalization.</a:t>
            </a:r>
          </a:p>
          <a:p>
            <a:r>
              <a:rPr lang="en-US" dirty="0" smtClean="0"/>
              <a:t>Can be a 24-hour inpatient care, partial day hospitalization, or residential treatment offering temporary living arrangements.</a:t>
            </a:r>
          </a:p>
          <a:p>
            <a:r>
              <a:rPr lang="en-US" dirty="0" smtClean="0"/>
              <a:t>Can include substance abuse treatment (counseling, medications, support groups)</a:t>
            </a:r>
          </a:p>
          <a:p>
            <a:endParaRPr lang="en-US" dirty="0"/>
          </a:p>
        </p:txBody>
      </p:sp>
    </p:spTree>
    <p:extLst>
      <p:ext uri="{BB962C8B-B14F-4D97-AF65-F5344CB8AC3E}">
        <p14:creationId xmlns:p14="http://schemas.microsoft.com/office/powerpoint/2010/main" val="34407584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4982" y="314979"/>
            <a:ext cx="3142878" cy="1143000"/>
          </a:xfrm>
        </p:spPr>
        <p:txBody>
          <a:bodyPr/>
          <a:lstStyle/>
          <a:p>
            <a:r>
              <a:rPr lang="en-US" dirty="0" smtClean="0"/>
              <a:t>Jacob</a:t>
            </a:r>
            <a:endParaRPr lang="en-US" dirty="0"/>
          </a:p>
        </p:txBody>
      </p:sp>
      <p:sp>
        <p:nvSpPr>
          <p:cNvPr id="3" name="Content Placeholder 2"/>
          <p:cNvSpPr>
            <a:spLocks noGrp="1"/>
          </p:cNvSpPr>
          <p:nvPr>
            <p:ph idx="1"/>
          </p:nvPr>
        </p:nvSpPr>
        <p:spPr>
          <a:xfrm>
            <a:off x="153987" y="460573"/>
            <a:ext cx="4618616" cy="6000911"/>
          </a:xfrm>
        </p:spPr>
        <p:txBody>
          <a:bodyPr>
            <a:normAutofit/>
          </a:bodyPr>
          <a:lstStyle/>
          <a:p>
            <a:pPr marL="0" indent="0">
              <a:buNone/>
            </a:pPr>
            <a:r>
              <a:rPr lang="en-US" dirty="0" smtClean="0"/>
              <a:t>Jacob is part of the local all-star baseball team. He just finished a long practice and decided to go to the batting cages for a few more rounds of batting practice. Just as he started really hitting the ball well, he felt something snap in his right shoulder. His right arm and his hand went numb and when he tried to lift his arm he felt excruciating pain. It was impossible to continue practicing, it was hard to drive home, he could not eat or sleep because he was in so much pain.</a:t>
            </a:r>
            <a:endParaRPr lang="en-US" dirty="0"/>
          </a:p>
        </p:txBody>
      </p:sp>
      <p:pic>
        <p:nvPicPr>
          <p:cNvPr id="5" name="Picture 4"/>
          <p:cNvPicPr>
            <a:picLocks noChangeAspect="1"/>
          </p:cNvPicPr>
          <p:nvPr/>
        </p:nvPicPr>
        <p:blipFill>
          <a:blip r:embed="rId2"/>
          <a:stretch>
            <a:fillRect/>
          </a:stretch>
        </p:blipFill>
        <p:spPr>
          <a:xfrm>
            <a:off x="5079613" y="1905727"/>
            <a:ext cx="3895426" cy="3495537"/>
          </a:xfrm>
          <a:prstGeom prst="rect">
            <a:avLst/>
          </a:prstGeom>
        </p:spPr>
      </p:pic>
    </p:spTree>
    <p:extLst>
      <p:ext uri="{BB962C8B-B14F-4D97-AF65-F5344CB8AC3E}">
        <p14:creationId xmlns:p14="http://schemas.microsoft.com/office/powerpoint/2010/main" val="8994929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451" y="314979"/>
            <a:ext cx="7858409" cy="1143000"/>
          </a:xfrm>
        </p:spPr>
        <p:txBody>
          <a:bodyPr/>
          <a:lstStyle/>
          <a:p>
            <a:r>
              <a:rPr lang="en-US" sz="4000" dirty="0" smtClean="0"/>
              <a:t>Mental Disorder </a:t>
            </a:r>
            <a:br>
              <a:rPr lang="en-US" sz="4000" dirty="0" smtClean="0"/>
            </a:br>
            <a:r>
              <a:rPr lang="en-US" sz="4000" dirty="0" smtClean="0"/>
              <a:t>Treatment Options</a:t>
            </a:r>
            <a:endParaRPr lang="en-US" sz="4000" dirty="0"/>
          </a:p>
        </p:txBody>
      </p:sp>
      <p:sp>
        <p:nvSpPr>
          <p:cNvPr id="3" name="Content Placeholder 2"/>
          <p:cNvSpPr>
            <a:spLocks noGrp="1"/>
          </p:cNvSpPr>
          <p:nvPr>
            <p:ph idx="1"/>
          </p:nvPr>
        </p:nvSpPr>
        <p:spPr>
          <a:xfrm>
            <a:off x="726141" y="1692580"/>
            <a:ext cx="7691719" cy="4571999"/>
          </a:xfrm>
        </p:spPr>
        <p:txBody>
          <a:bodyPr/>
          <a:lstStyle/>
          <a:p>
            <a:pPr marL="0" indent="0">
              <a:buNone/>
            </a:pPr>
            <a:r>
              <a:rPr lang="en-US" dirty="0" smtClean="0"/>
              <a:t>There are numerous treatment options for mental disorders. Only trained </a:t>
            </a:r>
            <a:r>
              <a:rPr lang="en-US" dirty="0" smtClean="0"/>
              <a:t>professionals </a:t>
            </a:r>
            <a:r>
              <a:rPr lang="en-US" dirty="0" smtClean="0"/>
              <a:t>are capable of diagnosing mental disorders and prescribing the appropriate regimen of treatment.</a:t>
            </a:r>
          </a:p>
          <a:p>
            <a:pPr marL="0" indent="0">
              <a:buNone/>
            </a:pPr>
            <a:r>
              <a:rPr lang="en-US" dirty="0" smtClean="0"/>
              <a:t>The </a:t>
            </a:r>
            <a:r>
              <a:rPr lang="en-US" smtClean="0"/>
              <a:t>key </a:t>
            </a:r>
            <a:r>
              <a:rPr lang="en-US" smtClean="0"/>
              <a:t>to</a:t>
            </a:r>
            <a:r>
              <a:rPr lang="en-US" smtClean="0"/>
              <a:t> </a:t>
            </a:r>
            <a:r>
              <a:rPr lang="en-US" dirty="0" smtClean="0"/>
              <a:t>getting help is to recognize signs and symptoms of mental disorders and contact available resources for help without hesitation.</a:t>
            </a:r>
          </a:p>
          <a:p>
            <a:pPr marL="0" indent="0">
              <a:buNone/>
            </a:pPr>
            <a:r>
              <a:rPr lang="en-US" dirty="0" smtClean="0"/>
              <a:t>Once a treatment is prescribed,</a:t>
            </a:r>
            <a:r>
              <a:rPr lang="en-US" dirty="0"/>
              <a:t> </a:t>
            </a:r>
            <a:r>
              <a:rPr lang="en-US" dirty="0" smtClean="0"/>
              <a:t>it is critical to follow through with the necessary steps provided in the treatment plan.</a:t>
            </a:r>
          </a:p>
        </p:txBody>
      </p:sp>
    </p:spTree>
    <p:extLst>
      <p:ext uri="{BB962C8B-B14F-4D97-AF65-F5344CB8AC3E}">
        <p14:creationId xmlns:p14="http://schemas.microsoft.com/office/powerpoint/2010/main" val="3480114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566200"/>
            <a:ext cx="7691719" cy="1143000"/>
          </a:xfrm>
        </p:spPr>
        <p:txBody>
          <a:bodyPr/>
          <a:lstStyle/>
          <a:p>
            <a:r>
              <a:rPr lang="en-US" sz="4000" dirty="0" smtClean="0"/>
              <a:t>What are the signs and symptoms that Jacob has a problem?</a:t>
            </a:r>
            <a:endParaRPr lang="en-US" sz="4000" dirty="0"/>
          </a:p>
        </p:txBody>
      </p:sp>
      <p:sp>
        <p:nvSpPr>
          <p:cNvPr id="3" name="Content Placeholder 2"/>
          <p:cNvSpPr>
            <a:spLocks noGrp="1"/>
          </p:cNvSpPr>
          <p:nvPr>
            <p:ph idx="1"/>
          </p:nvPr>
        </p:nvSpPr>
        <p:spPr>
          <a:xfrm>
            <a:off x="726141" y="1870205"/>
            <a:ext cx="7691719" cy="4288547"/>
          </a:xfrm>
        </p:spPr>
        <p:txBody>
          <a:bodyPr>
            <a:normAutofit/>
          </a:bodyPr>
          <a:lstStyle/>
          <a:p>
            <a:r>
              <a:rPr lang="en-US" sz="2800" dirty="0"/>
              <a:t>H</a:t>
            </a:r>
            <a:r>
              <a:rPr lang="en-US" sz="2800" dirty="0" smtClean="0"/>
              <a:t>e </a:t>
            </a:r>
            <a:r>
              <a:rPr lang="en-US" sz="2800" dirty="0"/>
              <a:t>felt something snap in his right </a:t>
            </a:r>
            <a:r>
              <a:rPr lang="en-US" sz="2800" dirty="0" smtClean="0"/>
              <a:t>shoulder</a:t>
            </a:r>
          </a:p>
          <a:p>
            <a:r>
              <a:rPr lang="en-US" sz="2800" dirty="0"/>
              <a:t>H</a:t>
            </a:r>
            <a:r>
              <a:rPr lang="en-US" sz="2800" dirty="0" smtClean="0"/>
              <a:t>is </a:t>
            </a:r>
            <a:r>
              <a:rPr lang="en-US" sz="2800" dirty="0"/>
              <a:t>right arm and his hand went numb </a:t>
            </a:r>
            <a:endParaRPr lang="en-US" sz="2800" dirty="0" smtClean="0"/>
          </a:p>
          <a:p>
            <a:r>
              <a:rPr lang="en-US" sz="2800" dirty="0"/>
              <a:t>W</a:t>
            </a:r>
            <a:r>
              <a:rPr lang="en-US" sz="2800" dirty="0" smtClean="0"/>
              <a:t>hen </a:t>
            </a:r>
            <a:r>
              <a:rPr lang="en-US" sz="2800" dirty="0"/>
              <a:t>he tried to lift his arm he felt excruciating pain</a:t>
            </a:r>
            <a:r>
              <a:rPr lang="en-US" sz="2800" dirty="0" smtClean="0"/>
              <a:t>. </a:t>
            </a:r>
          </a:p>
          <a:p>
            <a:r>
              <a:rPr lang="en-US" sz="2800" dirty="0" smtClean="0"/>
              <a:t>It </a:t>
            </a:r>
            <a:r>
              <a:rPr lang="en-US" sz="2800" dirty="0"/>
              <a:t>was impossible to continue practicing, it was hard to drive home, he could not eat or sleep because he was in so much pain.</a:t>
            </a:r>
          </a:p>
          <a:p>
            <a:endParaRPr lang="en-US" dirty="0"/>
          </a:p>
        </p:txBody>
      </p:sp>
    </p:spTree>
    <p:extLst>
      <p:ext uri="{BB962C8B-B14F-4D97-AF65-F5344CB8AC3E}">
        <p14:creationId xmlns:p14="http://schemas.microsoft.com/office/powerpoint/2010/main" val="1877227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Jacob Do?</a:t>
            </a:r>
            <a:endParaRPr lang="en-US" dirty="0"/>
          </a:p>
        </p:txBody>
      </p:sp>
      <p:sp>
        <p:nvSpPr>
          <p:cNvPr id="3" name="Content Placeholder 2"/>
          <p:cNvSpPr>
            <a:spLocks noGrp="1"/>
          </p:cNvSpPr>
          <p:nvPr>
            <p:ph idx="1"/>
          </p:nvPr>
        </p:nvSpPr>
        <p:spPr/>
        <p:txBody>
          <a:bodyPr/>
          <a:lstStyle/>
          <a:p>
            <a:r>
              <a:rPr lang="en-US" dirty="0"/>
              <a:t>Will Jacob most likely be able to find medical </a:t>
            </a:r>
            <a:r>
              <a:rPr lang="en-US" dirty="0" smtClean="0"/>
              <a:t>treatment for his shoulder and arm pain?</a:t>
            </a:r>
          </a:p>
          <a:p>
            <a:r>
              <a:rPr lang="en-US" dirty="0" smtClean="0"/>
              <a:t>Do you think Jacob will feel ashamed to seek medical help for his shoulder and arm pain? Why or Why not?</a:t>
            </a:r>
          </a:p>
          <a:p>
            <a:r>
              <a:rPr lang="en-US" dirty="0" smtClean="0"/>
              <a:t>Do you think Jacob is less of a man or less of a person if he seeks help for his shoulder or arm pain?</a:t>
            </a:r>
          </a:p>
        </p:txBody>
      </p:sp>
    </p:spTree>
    <p:extLst>
      <p:ext uri="{BB962C8B-B14F-4D97-AF65-F5344CB8AC3E}">
        <p14:creationId xmlns:p14="http://schemas.microsoft.com/office/powerpoint/2010/main" val="5500148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7039" y="223303"/>
            <a:ext cx="4356961" cy="969493"/>
          </a:xfrm>
        </p:spPr>
        <p:txBody>
          <a:bodyPr/>
          <a:lstStyle/>
          <a:p>
            <a:r>
              <a:rPr lang="en-US" dirty="0" smtClean="0"/>
              <a:t>Marcus</a:t>
            </a:r>
            <a:endParaRPr lang="en-US" dirty="0"/>
          </a:p>
        </p:txBody>
      </p:sp>
      <p:sp>
        <p:nvSpPr>
          <p:cNvPr id="3" name="Content Placeholder 2"/>
          <p:cNvSpPr>
            <a:spLocks noGrp="1"/>
          </p:cNvSpPr>
          <p:nvPr>
            <p:ph idx="1"/>
          </p:nvPr>
        </p:nvSpPr>
        <p:spPr>
          <a:xfrm>
            <a:off x="0" y="260925"/>
            <a:ext cx="5177297" cy="6451465"/>
          </a:xfrm>
        </p:spPr>
        <p:txBody>
          <a:bodyPr>
            <a:noAutofit/>
          </a:bodyPr>
          <a:lstStyle/>
          <a:p>
            <a:pPr marL="0" indent="0">
              <a:buNone/>
            </a:pPr>
            <a:r>
              <a:rPr lang="en-US" sz="2200" dirty="0" smtClean="0"/>
              <a:t>Marcus has noticed that his moods have been changing somewhat erratically lately. For a few days he feels like he is on top of the world and nothing can stop him. He is able to do twice the work he can normally do, run longer distances without effort, and has found that he needs very little sleep at night. He has also noticed days when he sleeps for 10 hours and still finds it hard to get out of bed in the morning. When he feels tired, he also feels sad, and hopeless for many days. He has missed several occasions to hang out with his friends, he does not want to go on dates anymore, and he has missed several days of school. He used to be an avid runner but now he just cannot find the energy to finish a short run.</a:t>
            </a:r>
            <a:endParaRPr lang="en-US" sz="2200" dirty="0"/>
          </a:p>
        </p:txBody>
      </p:sp>
      <p:pic>
        <p:nvPicPr>
          <p:cNvPr id="4" name="Picture 3"/>
          <p:cNvPicPr>
            <a:picLocks noChangeAspect="1"/>
          </p:cNvPicPr>
          <p:nvPr/>
        </p:nvPicPr>
        <p:blipFill>
          <a:blip r:embed="rId2"/>
          <a:stretch>
            <a:fillRect/>
          </a:stretch>
        </p:blipFill>
        <p:spPr>
          <a:xfrm>
            <a:off x="5177297" y="1632940"/>
            <a:ext cx="3966702" cy="4386674"/>
          </a:xfrm>
          <a:prstGeom prst="rect">
            <a:avLst/>
          </a:prstGeom>
        </p:spPr>
      </p:pic>
    </p:spTree>
    <p:extLst>
      <p:ext uri="{BB962C8B-B14F-4D97-AF65-F5344CB8AC3E}">
        <p14:creationId xmlns:p14="http://schemas.microsoft.com/office/powerpoint/2010/main" val="22035968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are the signs and symptoms that Marcus has a problem?</a:t>
            </a:r>
            <a:endParaRPr lang="en-US" sz="4000" dirty="0"/>
          </a:p>
        </p:txBody>
      </p:sp>
      <p:sp>
        <p:nvSpPr>
          <p:cNvPr id="3" name="Content Placeholder 2"/>
          <p:cNvSpPr>
            <a:spLocks noGrp="1"/>
          </p:cNvSpPr>
          <p:nvPr>
            <p:ph idx="1"/>
          </p:nvPr>
        </p:nvSpPr>
        <p:spPr>
          <a:xfrm>
            <a:off x="726141" y="1796105"/>
            <a:ext cx="7691719" cy="4571999"/>
          </a:xfrm>
        </p:spPr>
        <p:txBody>
          <a:bodyPr>
            <a:normAutofit fontScale="85000" lnSpcReduction="20000"/>
          </a:bodyPr>
          <a:lstStyle/>
          <a:p>
            <a:r>
              <a:rPr lang="en-US" dirty="0"/>
              <a:t>For a few days he feels like he is on top of the world and nothing can stop him</a:t>
            </a:r>
            <a:r>
              <a:rPr lang="en-US" dirty="0" smtClean="0"/>
              <a:t>. He </a:t>
            </a:r>
            <a:r>
              <a:rPr lang="en-US" dirty="0"/>
              <a:t>is able to do twice the work he can normally do, run longer distances without effort, and has found that he needs very little sleep at night. </a:t>
            </a:r>
            <a:endParaRPr lang="en-US" dirty="0" smtClean="0"/>
          </a:p>
          <a:p>
            <a:r>
              <a:rPr lang="en-US" dirty="0" smtClean="0"/>
              <a:t>He has days </a:t>
            </a:r>
            <a:r>
              <a:rPr lang="en-US" dirty="0"/>
              <a:t>when he sleeps for 10 hours and still finds it hard to get out of bed in the morning. </a:t>
            </a:r>
            <a:endParaRPr lang="en-US" dirty="0" smtClean="0"/>
          </a:p>
          <a:p>
            <a:r>
              <a:rPr lang="en-US" dirty="0"/>
              <a:t>When he feels tired, he also feels sad, and </a:t>
            </a:r>
            <a:r>
              <a:rPr lang="en-US" dirty="0" smtClean="0"/>
              <a:t>hopeless for many days.</a:t>
            </a:r>
          </a:p>
          <a:p>
            <a:r>
              <a:rPr lang="en-US" dirty="0"/>
              <a:t>He has missed several occasions to hang out with his friends, he does not want to go on dates anymore, and he has missed several days of school. </a:t>
            </a:r>
            <a:endParaRPr lang="en-US" dirty="0" smtClean="0"/>
          </a:p>
          <a:p>
            <a:r>
              <a:rPr lang="en-US" dirty="0"/>
              <a:t>He used to be an avid runner but now he just cannot find the energy to finish a short run.</a:t>
            </a:r>
          </a:p>
          <a:p>
            <a:endParaRPr lang="en-US" dirty="0"/>
          </a:p>
        </p:txBody>
      </p:sp>
    </p:spTree>
    <p:extLst>
      <p:ext uri="{BB962C8B-B14F-4D97-AF65-F5344CB8AC3E}">
        <p14:creationId xmlns:p14="http://schemas.microsoft.com/office/powerpoint/2010/main" val="1622875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smtClean="0"/>
              <a:t>What Should Marcus Do?</a:t>
            </a:r>
            <a:endParaRPr lang="en-US" sz="5000" dirty="0"/>
          </a:p>
        </p:txBody>
      </p:sp>
      <p:sp>
        <p:nvSpPr>
          <p:cNvPr id="3" name="Content Placeholder 2"/>
          <p:cNvSpPr>
            <a:spLocks noGrp="1"/>
          </p:cNvSpPr>
          <p:nvPr>
            <p:ph idx="1"/>
          </p:nvPr>
        </p:nvSpPr>
        <p:spPr/>
        <p:txBody>
          <a:bodyPr/>
          <a:lstStyle/>
          <a:p>
            <a:r>
              <a:rPr lang="en-US" dirty="0"/>
              <a:t>Will </a:t>
            </a:r>
            <a:r>
              <a:rPr lang="en-US" dirty="0" smtClean="0"/>
              <a:t>Marcus </a:t>
            </a:r>
            <a:r>
              <a:rPr lang="en-US" dirty="0"/>
              <a:t>most likely be able to find medical treatment </a:t>
            </a:r>
            <a:r>
              <a:rPr lang="en-US" dirty="0" smtClean="0"/>
              <a:t>for mental disorders?</a:t>
            </a:r>
            <a:endParaRPr lang="en-US" dirty="0"/>
          </a:p>
          <a:p>
            <a:r>
              <a:rPr lang="en-US" dirty="0"/>
              <a:t>Do you think </a:t>
            </a:r>
            <a:r>
              <a:rPr lang="en-US" dirty="0" smtClean="0"/>
              <a:t>Marcus </a:t>
            </a:r>
            <a:r>
              <a:rPr lang="en-US" dirty="0"/>
              <a:t>will feel ashamed to seek medical help for </a:t>
            </a:r>
            <a:r>
              <a:rPr lang="en-US" dirty="0" smtClean="0"/>
              <a:t>his mental disorder? </a:t>
            </a:r>
            <a:r>
              <a:rPr lang="en-US" dirty="0"/>
              <a:t>Why or Why not?</a:t>
            </a:r>
          </a:p>
          <a:p>
            <a:r>
              <a:rPr lang="en-US" dirty="0"/>
              <a:t>Do you think </a:t>
            </a:r>
            <a:r>
              <a:rPr lang="en-US" dirty="0" smtClean="0"/>
              <a:t>Marcus </a:t>
            </a:r>
            <a:r>
              <a:rPr lang="en-US" dirty="0"/>
              <a:t>is less of a man or less of a person if he seeks help for </a:t>
            </a:r>
            <a:r>
              <a:rPr lang="en-US" dirty="0" smtClean="0"/>
              <a:t>his mental health problems?</a:t>
            </a:r>
          </a:p>
          <a:p>
            <a:r>
              <a:rPr lang="en-US" dirty="0" smtClean="0"/>
              <a:t>Is there a stigma associated with seeking help for one’s mental health? If so, why?</a:t>
            </a:r>
            <a:endParaRPr lang="en-US" dirty="0"/>
          </a:p>
          <a:p>
            <a:endParaRPr lang="en-US" dirty="0"/>
          </a:p>
        </p:txBody>
      </p:sp>
    </p:spTree>
    <p:extLst>
      <p:ext uri="{BB962C8B-B14F-4D97-AF65-F5344CB8AC3E}">
        <p14:creationId xmlns:p14="http://schemas.microsoft.com/office/powerpoint/2010/main" val="8486995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a:t>
            </a:r>
            <a:endParaRPr lang="en-US" dirty="0"/>
          </a:p>
        </p:txBody>
      </p:sp>
      <p:sp>
        <p:nvSpPr>
          <p:cNvPr id="3" name="Content Placeholder 2"/>
          <p:cNvSpPr>
            <a:spLocks noGrp="1"/>
          </p:cNvSpPr>
          <p:nvPr>
            <p:ph idx="1"/>
          </p:nvPr>
        </p:nvSpPr>
        <p:spPr>
          <a:xfrm>
            <a:off x="726141" y="5074304"/>
            <a:ext cx="7691719" cy="1650252"/>
          </a:xfrm>
        </p:spPr>
        <p:txBody>
          <a:bodyPr/>
          <a:lstStyle/>
          <a:p>
            <a:r>
              <a:rPr lang="en-US" dirty="0" smtClean="0"/>
              <a:t>Mental Health is how we think, feel, and act as we cope with life. It also determines how we handle stress, relate to others, and make choices.</a:t>
            </a:r>
            <a:endParaRPr lang="en-US" dirty="0"/>
          </a:p>
        </p:txBody>
      </p:sp>
      <p:pic>
        <p:nvPicPr>
          <p:cNvPr id="4" name="Picture 3"/>
          <p:cNvPicPr>
            <a:picLocks noChangeAspect="1"/>
          </p:cNvPicPr>
          <p:nvPr/>
        </p:nvPicPr>
        <p:blipFill>
          <a:blip r:embed="rId2"/>
          <a:stretch>
            <a:fillRect/>
          </a:stretch>
        </p:blipFill>
        <p:spPr>
          <a:xfrm>
            <a:off x="1651000" y="1457979"/>
            <a:ext cx="5842000" cy="3505200"/>
          </a:xfrm>
          <a:prstGeom prst="rect">
            <a:avLst/>
          </a:prstGeom>
        </p:spPr>
      </p:pic>
    </p:spTree>
    <p:extLst>
      <p:ext uri="{BB962C8B-B14F-4D97-AF65-F5344CB8AC3E}">
        <p14:creationId xmlns:p14="http://schemas.microsoft.com/office/powerpoint/2010/main" val="6555567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Disorders</a:t>
            </a:r>
            <a:endParaRPr lang="en-US" dirty="0"/>
          </a:p>
        </p:txBody>
      </p:sp>
      <p:sp>
        <p:nvSpPr>
          <p:cNvPr id="3" name="Content Placeholder 2"/>
          <p:cNvSpPr>
            <a:spLocks noGrp="1"/>
          </p:cNvSpPr>
          <p:nvPr>
            <p:ph idx="1"/>
          </p:nvPr>
        </p:nvSpPr>
        <p:spPr/>
        <p:txBody>
          <a:bodyPr>
            <a:normAutofit/>
          </a:bodyPr>
          <a:lstStyle/>
          <a:p>
            <a:r>
              <a:rPr lang="en-US" dirty="0" smtClean="0"/>
              <a:t>An estimated 1 in 4 adults over the age of 18 suffers from a diagnosable mental disorder. </a:t>
            </a:r>
          </a:p>
          <a:p>
            <a:r>
              <a:rPr lang="en-US" dirty="0" smtClean="0"/>
              <a:t>Mental disorders are the leading cause of disability in the United States.</a:t>
            </a:r>
          </a:p>
          <a:p>
            <a:r>
              <a:rPr lang="en-US" dirty="0" smtClean="0"/>
              <a:t>Many people suffer from more than one mental disorder at a given time.</a:t>
            </a:r>
          </a:p>
          <a:p>
            <a:pPr marL="0" indent="0">
              <a:buNone/>
            </a:pPr>
            <a:r>
              <a:rPr lang="en-US" dirty="0" smtClean="0"/>
              <a:t>					</a:t>
            </a:r>
          </a:p>
          <a:p>
            <a:pPr marL="0" indent="0">
              <a:buNone/>
            </a:pPr>
            <a:r>
              <a:rPr lang="en-US" dirty="0" smtClean="0"/>
              <a:t>	Source – National Institute of Mental Health</a:t>
            </a:r>
            <a:endParaRPr lang="en-US" dirty="0"/>
          </a:p>
        </p:txBody>
      </p:sp>
    </p:spTree>
    <p:extLst>
      <p:ext uri="{BB962C8B-B14F-4D97-AF65-F5344CB8AC3E}">
        <p14:creationId xmlns:p14="http://schemas.microsoft.com/office/powerpoint/2010/main" val="184931401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504</TotalTime>
  <Words>1309</Words>
  <Application>Microsoft Macintosh PowerPoint</Application>
  <PresentationFormat>On-screen Show (4:3)</PresentationFormat>
  <Paragraphs>78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Venture</vt:lpstr>
      <vt:lpstr>Mental Disorders &amp;  Resources for Help</vt:lpstr>
      <vt:lpstr>Jacob</vt:lpstr>
      <vt:lpstr>What are the signs and symptoms that Jacob has a problem?</vt:lpstr>
      <vt:lpstr>What Should Jacob Do?</vt:lpstr>
      <vt:lpstr>Marcus</vt:lpstr>
      <vt:lpstr>What are the signs and symptoms that Marcus has a problem?</vt:lpstr>
      <vt:lpstr>What Should Marcus Do?</vt:lpstr>
      <vt:lpstr>Mental Health</vt:lpstr>
      <vt:lpstr>Mental Disorders</vt:lpstr>
      <vt:lpstr>Causes Associated With Mental Disorders</vt:lpstr>
      <vt:lpstr>Treatment for Mental Disorders</vt:lpstr>
      <vt:lpstr>Crisis Services</vt:lpstr>
      <vt:lpstr>Screening and Referral</vt:lpstr>
      <vt:lpstr>Medication</vt:lpstr>
      <vt:lpstr>Examples of Medication</vt:lpstr>
      <vt:lpstr>Examples of Medication</vt:lpstr>
      <vt:lpstr>Psychotherapy</vt:lpstr>
      <vt:lpstr>Psychotherapy</vt:lpstr>
      <vt:lpstr>Inpatient Treatment Services</vt:lpstr>
      <vt:lpstr>Mental Disorder  Treatment Options</vt:lpstr>
    </vt:vector>
  </TitlesOfParts>
  <Company>East Carolina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Disorders &amp;  Resources for Help</dc:title>
  <dc:creator>Michele Wallen</dc:creator>
  <cp:lastModifiedBy>Microsoft Office User</cp:lastModifiedBy>
  <cp:revision>18</cp:revision>
  <cp:lastPrinted>2012-07-04T18:42:23Z</cp:lastPrinted>
  <dcterms:created xsi:type="dcterms:W3CDTF">2012-07-03T16:32:27Z</dcterms:created>
  <dcterms:modified xsi:type="dcterms:W3CDTF">2012-07-04T22:51:40Z</dcterms:modified>
</cp:coreProperties>
</file>