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BD5A28-878D-4970-AA93-362CF11A31A6}" type="datetimeFigureOut">
              <a:rPr lang="en-US" smtClean="0"/>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D5A28-878D-4970-AA93-362CF11A31A6}" type="datetimeFigureOut">
              <a:rPr lang="en-US" smtClean="0"/>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D5A28-878D-4970-AA93-362CF11A31A6}" type="datetimeFigureOut">
              <a:rPr lang="en-US" smtClean="0"/>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D5A28-878D-4970-AA93-362CF11A31A6}" type="datetimeFigureOut">
              <a:rPr lang="en-US" smtClean="0"/>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BD5A28-878D-4970-AA93-362CF11A31A6}" type="datetimeFigureOut">
              <a:rPr lang="en-US" smtClean="0"/>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BD5A28-878D-4970-AA93-362CF11A31A6}" type="datetimeFigureOut">
              <a:rPr lang="en-US" smtClean="0"/>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BD5A28-878D-4970-AA93-362CF11A31A6}" type="datetimeFigureOut">
              <a:rPr lang="en-US" smtClean="0"/>
              <a:t>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BD5A28-878D-4970-AA93-362CF11A31A6}" type="datetimeFigureOut">
              <a:rPr lang="en-US" smtClean="0"/>
              <a:t>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D5A28-878D-4970-AA93-362CF11A31A6}" type="datetimeFigureOut">
              <a:rPr lang="en-US" smtClean="0"/>
              <a:t>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D5A28-878D-4970-AA93-362CF11A31A6}" type="datetimeFigureOut">
              <a:rPr lang="en-US" smtClean="0"/>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D5A28-878D-4970-AA93-362CF11A31A6}" type="datetimeFigureOut">
              <a:rPr lang="en-US" smtClean="0"/>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1313F-0DB8-493B-8037-6246205BEA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D5A28-878D-4970-AA93-362CF11A31A6}" type="datetimeFigureOut">
              <a:rPr lang="en-US" smtClean="0"/>
              <a:t>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1313F-0DB8-493B-8037-6246205BEA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sz="6000" b="1" dirty="0" smtClean="0"/>
              <a:t>Essential Standard</a:t>
            </a:r>
            <a:r>
              <a:rPr lang="en-US" sz="6000" dirty="0" smtClean="0"/>
              <a:t/>
            </a:r>
            <a:br>
              <a:rPr lang="en-US" sz="6000" dirty="0" smtClean="0"/>
            </a:br>
            <a:r>
              <a:rPr lang="en-US" sz="6000" b="1" dirty="0" smtClean="0"/>
              <a:t>7.ATOD.2 </a:t>
            </a:r>
            <a:r>
              <a:rPr lang="en-US" b="1" dirty="0" smtClean="0"/>
              <a:t/>
            </a:r>
            <a:br>
              <a:rPr lang="en-US" b="1" dirty="0" smtClean="0"/>
            </a:br>
            <a:r>
              <a:rPr lang="en-US" b="1" dirty="0"/>
              <a:t/>
            </a:r>
            <a:br>
              <a:rPr lang="en-US" b="1" dirty="0"/>
            </a:br>
            <a:r>
              <a:rPr lang="en-US" b="1" dirty="0" smtClean="0"/>
              <a:t>Apply </a:t>
            </a:r>
            <a:r>
              <a:rPr lang="en-US" b="1" dirty="0"/>
              <a:t>risk reduction behaviors to protect self and others from alcohol, tobacco, and other drug use. </a:t>
            </a:r>
            <a:r>
              <a:rPr lang="en-US" dirty="0"/>
              <a:t>	</a:t>
            </a:r>
            <a:br>
              <a:rPr lang="en-US" dirty="0"/>
            </a:br>
            <a:endParaRPr lang="en-US" dirty="0"/>
          </a:p>
        </p:txBody>
      </p:sp>
      <p:sp>
        <p:nvSpPr>
          <p:cNvPr id="3" name="Subtitle 2"/>
          <p:cNvSpPr>
            <a:spLocks noGrp="1"/>
          </p:cNvSpPr>
          <p:nvPr>
            <p:ph type="subTitle" idx="1"/>
          </p:nvPr>
        </p:nvSpPr>
        <p:spPr>
          <a:xfrm>
            <a:off x="1371600" y="3962400"/>
            <a:ext cx="6400800" cy="1752600"/>
          </a:xfrm>
        </p:spPr>
        <p:txBody>
          <a:bodyPr>
            <a:normAutofit/>
          </a:bodyPr>
          <a:lstStyle/>
          <a:p>
            <a:endParaRPr lang="en-US" dirty="0" smtClean="0"/>
          </a:p>
          <a:p>
            <a:endParaRPr lang="en-US" dirty="0"/>
          </a:p>
          <a:p>
            <a:r>
              <a:rPr lang="en-US" dirty="0" smtClean="0"/>
              <a:t>7</a:t>
            </a:r>
            <a:r>
              <a:rPr lang="en-US" baseline="30000" dirty="0" smtClean="0"/>
              <a:t>th</a:t>
            </a:r>
            <a:r>
              <a:rPr lang="en-US" dirty="0" smtClean="0"/>
              <a:t> Grade Healthful Living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t>Clarifying Objective</a:t>
            </a:r>
            <a:r>
              <a:rPr lang="en-US" b="1" dirty="0"/>
              <a:t/>
            </a:r>
            <a:br>
              <a:rPr lang="en-US" b="1" dirty="0"/>
            </a:br>
            <a:r>
              <a:rPr lang="en-US" b="1" dirty="0"/>
              <a:t>7.ATOD.2.1 </a:t>
            </a:r>
            <a:r>
              <a:rPr lang="en-US" dirty="0" smtClean="0"/>
              <a:t/>
            </a:r>
            <a:br>
              <a:rPr lang="en-US" dirty="0" smtClean="0"/>
            </a:br>
            <a:r>
              <a:rPr lang="en-US" dirty="0"/>
              <a:t/>
            </a:r>
            <a:br>
              <a:rPr lang="en-US" dirty="0"/>
            </a:br>
            <a:r>
              <a:rPr lang="en-US" dirty="0" smtClean="0"/>
              <a:t>Use </a:t>
            </a:r>
            <a:r>
              <a:rPr lang="en-US" dirty="0"/>
              <a:t>communication strategies to avoid the consequences of tobacco, alcohol, and other drug use.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Communication is Important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ability to develop and practice effective interpersonal communication skills is critical to the success in refusing the use of alcohol, tobacco and other drugs and the subsequent consequences associated with substance abuse. </a:t>
            </a:r>
            <a:endParaRPr lang="en-US" dirty="0" smtClean="0"/>
          </a:p>
          <a:p>
            <a:r>
              <a:rPr lang="en-US" dirty="0" smtClean="0"/>
              <a:t>With the use of these skills you will be able to handle pressure situations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Skills</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use of  ”I messages</a:t>
            </a:r>
            <a:r>
              <a:rPr lang="en-US" dirty="0" smtClean="0"/>
              <a:t>”</a:t>
            </a:r>
            <a:endParaRPr lang="en-US" dirty="0"/>
          </a:p>
          <a:p>
            <a:pPr lvl="1"/>
            <a:r>
              <a:rPr lang="en-US" dirty="0" smtClean="0"/>
              <a:t>I </a:t>
            </a:r>
            <a:r>
              <a:rPr lang="en-US" dirty="0"/>
              <a:t>am not </a:t>
            </a:r>
            <a:r>
              <a:rPr lang="en-US" dirty="0" smtClean="0"/>
              <a:t>interested</a:t>
            </a:r>
          </a:p>
          <a:p>
            <a:pPr lvl="1"/>
            <a:r>
              <a:rPr lang="en-US" dirty="0" smtClean="0"/>
              <a:t>No </a:t>
            </a:r>
            <a:r>
              <a:rPr lang="en-US" dirty="0"/>
              <a:t>thanks, I don’t </a:t>
            </a:r>
            <a:r>
              <a:rPr lang="en-US" dirty="0" smtClean="0"/>
              <a:t>drink</a:t>
            </a:r>
          </a:p>
          <a:p>
            <a:pPr lvl="1"/>
            <a:r>
              <a:rPr lang="en-US" dirty="0" smtClean="0"/>
              <a:t>I </a:t>
            </a:r>
            <a:r>
              <a:rPr lang="en-US" dirty="0"/>
              <a:t>do not want </a:t>
            </a:r>
            <a:r>
              <a:rPr lang="en-US" dirty="0" smtClean="0"/>
              <a:t>to </a:t>
            </a:r>
          </a:p>
          <a:p>
            <a:pPr lvl="1"/>
            <a:r>
              <a:rPr lang="en-US" dirty="0" smtClean="0"/>
              <a:t>I </a:t>
            </a:r>
            <a:r>
              <a:rPr lang="en-US" dirty="0"/>
              <a:t>have to go home, </a:t>
            </a:r>
            <a:endParaRPr lang="en-US" dirty="0" smtClean="0"/>
          </a:p>
          <a:p>
            <a:pPr lvl="1"/>
            <a:r>
              <a:rPr lang="en-US" dirty="0" smtClean="0"/>
              <a:t>I </a:t>
            </a:r>
            <a:r>
              <a:rPr lang="en-US" dirty="0"/>
              <a:t>have to be somewhere in five minutes, </a:t>
            </a:r>
            <a:endParaRPr lang="en-US" dirty="0" smtClean="0"/>
          </a:p>
          <a:p>
            <a:pPr lvl="1"/>
            <a:r>
              <a:rPr lang="en-US" dirty="0" smtClean="0"/>
              <a:t>I </a:t>
            </a:r>
            <a:r>
              <a:rPr lang="en-US" dirty="0"/>
              <a:t>am meeting </a:t>
            </a:r>
            <a:r>
              <a:rPr lang="en-US" dirty="0" smtClean="0"/>
              <a:t>someone  </a:t>
            </a:r>
          </a:p>
          <a:p>
            <a:pPr lvl="1"/>
            <a:r>
              <a:rPr lang="en-US" dirty="0" smtClean="0"/>
              <a:t>I </a:t>
            </a:r>
            <a:r>
              <a:rPr lang="en-US" dirty="0"/>
              <a:t>have a health condition this is affected </a:t>
            </a:r>
            <a:r>
              <a:rPr lang="en-US" dirty="0" smtClean="0"/>
              <a:t>by</a:t>
            </a:r>
          </a:p>
          <a:p>
            <a:pPr lvl="1"/>
            <a:r>
              <a:rPr lang="en-US" dirty="0" smtClean="0"/>
              <a:t>I </a:t>
            </a:r>
            <a:r>
              <a:rPr lang="en-US" dirty="0"/>
              <a:t>will lose my spot on the </a:t>
            </a:r>
            <a:r>
              <a:rPr lang="en-US" dirty="0" smtClean="0"/>
              <a:t>team</a:t>
            </a:r>
            <a:r>
              <a:rPr lang="en-US" dirty="0"/>
              <a:t>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Skills</a:t>
            </a:r>
            <a:endParaRPr lang="en-US" dirty="0"/>
          </a:p>
        </p:txBody>
      </p:sp>
      <p:sp>
        <p:nvSpPr>
          <p:cNvPr id="3" name="Content Placeholder 2"/>
          <p:cNvSpPr>
            <a:spLocks noGrp="1"/>
          </p:cNvSpPr>
          <p:nvPr>
            <p:ph idx="1"/>
          </p:nvPr>
        </p:nvSpPr>
        <p:spPr/>
        <p:txBody>
          <a:bodyPr/>
          <a:lstStyle/>
          <a:p>
            <a:r>
              <a:rPr lang="en-US" dirty="0" smtClean="0"/>
              <a:t>Effective listening skills </a:t>
            </a:r>
          </a:p>
          <a:p>
            <a:r>
              <a:rPr lang="en-US" dirty="0" smtClean="0"/>
              <a:t>Use of assertive verbal and non-verbal (body language) communication </a:t>
            </a:r>
          </a:p>
          <a:p>
            <a:r>
              <a:rPr lang="en-US" dirty="0" smtClean="0"/>
              <a:t>Use of appropriate tone</a:t>
            </a:r>
          </a:p>
          <a:p>
            <a:r>
              <a:rPr lang="en-US" dirty="0" smtClean="0"/>
              <a:t>Demonstration of respect for others.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When the elements of communication skills are practiced in well-constructed and realistic scenarios with the opportunity for feedback from the instructor and others, students increase the likelihood of utilizing these skills when needed in the future and recalling prepared responses which may help them act on their values and planned intentions to live a lifestyle free of alcohol, tobacco, and other drugs.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213</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Essential Standard 7.ATOD.2   Apply risk reduction behaviors to protect self and others from alcohol, tobacco, and other drug use.   </vt:lpstr>
      <vt:lpstr>Clarifying Objective 7.ATOD.2.1   Use communication strategies to avoid the consequences of tobacco, alcohol, and other drug use.   </vt:lpstr>
      <vt:lpstr>Why Communication is Important</vt:lpstr>
      <vt:lpstr>Effective Communication Skills</vt:lpstr>
      <vt:lpstr>Effective Communication Skills</vt:lpstr>
      <vt:lpstr>Slide 6</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Essential Standard 7.ATOD.2   Apply risk reduction behaviors to protect self and others from alcohol, tobacco, and other drug use.   </dc:title>
  <dc:creator>Wake County Public Schools</dc:creator>
  <cp:lastModifiedBy>Wake County Public Schools</cp:lastModifiedBy>
  <cp:revision>4</cp:revision>
  <dcterms:created xsi:type="dcterms:W3CDTF">2012-02-04T00:27:56Z</dcterms:created>
  <dcterms:modified xsi:type="dcterms:W3CDTF">2012-02-04T01:02:30Z</dcterms:modified>
</cp:coreProperties>
</file>