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3" r:id="rId4"/>
    <p:sldId id="258" r:id="rId5"/>
    <p:sldId id="259" r:id="rId6"/>
    <p:sldId id="260" r:id="rId7"/>
    <p:sldId id="262"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64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3BE09F6-5141-4955-859B-099D1EAFDDB4}" type="datetimeFigureOut">
              <a:rPr lang="en-US" smtClean="0"/>
              <a:pPr/>
              <a:t>3/5/2012</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22014C4E-0379-4386-A198-FE82A2AF027F}"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3BE09F6-5141-4955-859B-099D1EAFDDB4}" type="datetimeFigureOut">
              <a:rPr lang="en-US" smtClean="0"/>
              <a:pPr/>
              <a:t>3/5/2012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2014C4E-0379-4386-A198-FE82A2AF02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3BE09F6-5141-4955-859B-099D1EAFDDB4}" type="datetimeFigureOut">
              <a:rPr lang="en-US" smtClean="0"/>
              <a:pPr/>
              <a:t>3/5/2012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2014C4E-0379-4386-A198-FE82A2AF027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3BE09F6-5141-4955-859B-099D1EAFDDB4}" type="datetimeFigureOut">
              <a:rPr lang="en-US" smtClean="0"/>
              <a:pPr/>
              <a:t>3/5/2012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2014C4E-0379-4386-A198-FE82A2AF027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3BE09F6-5141-4955-859B-099D1EAFDDB4}" type="datetimeFigureOut">
              <a:rPr lang="en-US" smtClean="0"/>
              <a:pPr/>
              <a:t>3/5/2012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2014C4E-0379-4386-A198-FE82A2AF027F}"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3BE09F6-5141-4955-859B-099D1EAFDDB4}" type="datetimeFigureOut">
              <a:rPr lang="en-US" smtClean="0"/>
              <a:pPr/>
              <a:t>3/5/2012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2014C4E-0379-4386-A198-FE82A2AF027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3BE09F6-5141-4955-859B-099D1EAFDDB4}" type="datetimeFigureOut">
              <a:rPr lang="en-US" smtClean="0"/>
              <a:pPr/>
              <a:t>3/5/2012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2014C4E-0379-4386-A198-FE82A2AF027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3BE09F6-5141-4955-859B-099D1EAFDDB4}" type="datetimeFigureOut">
              <a:rPr lang="en-US" smtClean="0"/>
              <a:pPr/>
              <a:t>3/5/2012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2014C4E-0379-4386-A198-FE82A2AF027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3BE09F6-5141-4955-859B-099D1EAFDDB4}" type="datetimeFigureOut">
              <a:rPr lang="en-US" smtClean="0"/>
              <a:pPr/>
              <a:t>3/5/2012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2014C4E-0379-4386-A198-FE82A2AF027F}"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3BE09F6-5141-4955-859B-099D1EAFDDB4}" type="datetimeFigureOut">
              <a:rPr lang="en-US" smtClean="0"/>
              <a:pPr/>
              <a:t>3/5/2012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2014C4E-0379-4386-A198-FE82A2AF027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3BE09F6-5141-4955-859B-099D1EAFDDB4}" type="datetimeFigureOut">
              <a:rPr lang="en-US" smtClean="0"/>
              <a:pPr/>
              <a:t>3/5/2012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2014C4E-0379-4386-A198-FE82A2AF027F}"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3BE09F6-5141-4955-859B-099D1EAFDDB4}" type="datetimeFigureOut">
              <a:rPr lang="en-US" smtClean="0"/>
              <a:pPr/>
              <a:t>3/5/2012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2014C4E-0379-4386-A198-FE82A2AF027F}"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5385816"/>
            <a:ext cx="7406640" cy="1472184"/>
          </a:xfrm>
        </p:spPr>
        <p:txBody>
          <a:bodyPr>
            <a:normAutofit fontScale="90000"/>
          </a:bodyPr>
          <a:lstStyle/>
          <a:p>
            <a:r>
              <a:rPr lang="en-US" dirty="0"/>
              <a:t/>
            </a:r>
            <a:br>
              <a:rPr lang="en-US" dirty="0"/>
            </a:br>
            <a:r>
              <a:rPr lang="en-US" sz="6000" b="1" dirty="0" smtClean="0"/>
              <a:t>Essential Standard</a:t>
            </a:r>
            <a:r>
              <a:rPr lang="en-US" dirty="0" smtClean="0"/>
              <a:t/>
            </a:r>
            <a:br>
              <a:rPr lang="en-US" dirty="0" smtClean="0"/>
            </a:br>
            <a:r>
              <a:rPr lang="en-US" sz="6000" b="1" dirty="0" smtClean="0"/>
              <a:t>7.ATOD.1</a:t>
            </a:r>
            <a:r>
              <a:rPr lang="en-US" b="1" dirty="0" smtClean="0"/>
              <a:t/>
            </a:r>
            <a:br>
              <a:rPr lang="en-US" b="1" dirty="0" smtClean="0"/>
            </a:br>
            <a:r>
              <a:rPr lang="en-US" b="1" dirty="0"/>
              <a:t/>
            </a:r>
            <a:br>
              <a:rPr lang="en-US" b="1" dirty="0"/>
            </a:br>
            <a:r>
              <a:rPr lang="en-US" b="1" dirty="0" smtClean="0"/>
              <a:t> </a:t>
            </a:r>
            <a:r>
              <a:rPr lang="en-US" b="1" dirty="0"/>
              <a:t>Understand the health risks associated with alcohol, tobacco, and other drug use. 	</a:t>
            </a:r>
            <a:br>
              <a:rPr lang="en-US" b="1" dirty="0"/>
            </a:b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71600" y="4572000"/>
            <a:ext cx="7406640" cy="1472184"/>
          </a:xfrm>
        </p:spPr>
        <p:txBody>
          <a:bodyPr>
            <a:normAutofit fontScale="90000"/>
          </a:bodyPr>
          <a:lstStyle/>
          <a:p>
            <a:r>
              <a:rPr lang="en-US" dirty="0"/>
              <a:t/>
            </a:r>
            <a:br>
              <a:rPr lang="en-US" dirty="0"/>
            </a:br>
            <a:r>
              <a:rPr lang="en-US" b="1" dirty="0" smtClean="0"/>
              <a:t>Clarifying Objective</a:t>
            </a:r>
            <a:r>
              <a:rPr lang="en-US" dirty="0" smtClean="0"/>
              <a:t/>
            </a:r>
            <a:br>
              <a:rPr lang="en-US" dirty="0" smtClean="0"/>
            </a:br>
            <a:r>
              <a:rPr lang="en-US" b="1" dirty="0" smtClean="0"/>
              <a:t>7.ATOD.1.3 </a:t>
            </a:r>
            <a:r>
              <a:rPr lang="en-US" dirty="0" smtClean="0"/>
              <a:t/>
            </a:r>
            <a:br>
              <a:rPr lang="en-US" dirty="0" smtClean="0"/>
            </a:br>
            <a:r>
              <a:rPr lang="en-US" dirty="0"/>
              <a:t/>
            </a:r>
            <a:br>
              <a:rPr lang="en-US" dirty="0"/>
            </a:br>
            <a:r>
              <a:rPr lang="en-US" dirty="0" smtClean="0"/>
              <a:t>Predict </a:t>
            </a:r>
            <a:r>
              <a:rPr lang="en-US" dirty="0"/>
              <a:t>consequences of abuse of over-the-counter medicines from information provided by the manufacturers of these medicines. 	</a:t>
            </a:r>
            <a:br>
              <a:rPr lang="en-US" dirty="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71600" y="990600"/>
            <a:ext cx="7406640" cy="1472184"/>
          </a:xfrm>
        </p:spPr>
        <p:txBody>
          <a:bodyPr>
            <a:noAutofit/>
          </a:bodyPr>
          <a:lstStyle/>
          <a:p>
            <a:r>
              <a:rPr lang="en-US" sz="6600" dirty="0" smtClean="0"/>
              <a:t>OTCs – Over The Counter Medicine</a:t>
            </a:r>
            <a:endParaRPr lang="en-US" sz="6600" dirty="0"/>
          </a:p>
        </p:txBody>
      </p:sp>
      <p:pic>
        <p:nvPicPr>
          <p:cNvPr id="20482" name="Picture 2" descr="http://blog.capital.org/wp-content/uploads/2010/11/OTC-Drugs.jpg"/>
          <p:cNvPicPr>
            <a:picLocks noChangeAspect="1" noChangeArrowheads="1"/>
          </p:cNvPicPr>
          <p:nvPr/>
        </p:nvPicPr>
        <p:blipFill>
          <a:blip r:embed="rId2" cstate="print"/>
          <a:srcRect/>
          <a:stretch>
            <a:fillRect/>
          </a:stretch>
        </p:blipFill>
        <p:spPr bwMode="auto">
          <a:xfrm>
            <a:off x="0" y="4000500"/>
            <a:ext cx="3810000" cy="2857500"/>
          </a:xfrm>
          <a:prstGeom prst="rect">
            <a:avLst/>
          </a:prstGeom>
          <a:noFill/>
        </p:spPr>
      </p:pic>
      <p:pic>
        <p:nvPicPr>
          <p:cNvPr id="20484" name="Picture 4" descr="http://www.trusteedrugs.net/images/trustee_drugs_otc_drugs2.gif"/>
          <p:cNvPicPr>
            <a:picLocks noChangeAspect="1" noChangeArrowheads="1"/>
          </p:cNvPicPr>
          <p:nvPr/>
        </p:nvPicPr>
        <p:blipFill>
          <a:blip r:embed="rId3" cstate="print"/>
          <a:srcRect/>
          <a:stretch>
            <a:fillRect/>
          </a:stretch>
        </p:blipFill>
        <p:spPr bwMode="auto">
          <a:xfrm>
            <a:off x="6286500" y="4038599"/>
            <a:ext cx="2857500" cy="2819401"/>
          </a:xfrm>
          <a:prstGeom prst="rect">
            <a:avLst/>
          </a:prstGeom>
          <a:noFill/>
        </p:spPr>
      </p:pic>
      <p:pic>
        <p:nvPicPr>
          <p:cNvPr id="20486" name="Picture 6" descr="http://www.fdalawyersblog.com/pills.jpg"/>
          <p:cNvPicPr>
            <a:picLocks noChangeAspect="1" noChangeArrowheads="1"/>
          </p:cNvPicPr>
          <p:nvPr/>
        </p:nvPicPr>
        <p:blipFill>
          <a:blip r:embed="rId4" cstate="print"/>
          <a:srcRect/>
          <a:stretch>
            <a:fillRect/>
          </a:stretch>
        </p:blipFill>
        <p:spPr bwMode="auto">
          <a:xfrm>
            <a:off x="3276600" y="2362200"/>
            <a:ext cx="3048000" cy="3048001"/>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OTCs?</a:t>
            </a:r>
            <a:endParaRPr lang="en-US" dirty="0"/>
          </a:p>
        </p:txBody>
      </p:sp>
      <p:sp>
        <p:nvSpPr>
          <p:cNvPr id="3" name="Content Placeholder 2"/>
          <p:cNvSpPr>
            <a:spLocks noGrp="1"/>
          </p:cNvSpPr>
          <p:nvPr>
            <p:ph idx="1"/>
          </p:nvPr>
        </p:nvSpPr>
        <p:spPr>
          <a:xfrm>
            <a:off x="1447800" y="838200"/>
            <a:ext cx="7485888" cy="5410200"/>
          </a:xfrm>
        </p:spPr>
        <p:txBody>
          <a:bodyPr>
            <a:noAutofit/>
          </a:bodyPr>
          <a:lstStyle/>
          <a:p>
            <a:endParaRPr lang="en-US" sz="2800" dirty="0"/>
          </a:p>
          <a:p>
            <a:r>
              <a:rPr lang="en-US" sz="2800" b="1" dirty="0" smtClean="0"/>
              <a:t>Over-the-counter </a:t>
            </a:r>
            <a:r>
              <a:rPr lang="en-US" sz="2800" b="1" dirty="0"/>
              <a:t>(OTC) </a:t>
            </a:r>
            <a:r>
              <a:rPr lang="en-US" sz="2800" dirty="0"/>
              <a:t>drugs are chemical compounds that can be bought in drugstores, grocery stores, and pharmacies without a physician’s prescription. </a:t>
            </a:r>
            <a:endParaRPr lang="en-US" sz="2800" dirty="0" smtClean="0"/>
          </a:p>
          <a:p>
            <a:r>
              <a:rPr lang="en-US" sz="2800" dirty="0" smtClean="0"/>
              <a:t>Many </a:t>
            </a:r>
            <a:r>
              <a:rPr lang="en-US" sz="2800" dirty="0"/>
              <a:t>OTC drugs are intended to alleviate symptoms associated with common colds and other minor health problems such as headaches, fevers, rashes, stomach discomfort, muscle aches, sore throat, coughing</a:t>
            </a:r>
            <a:r>
              <a:rPr lang="en-US" sz="2800" dirty="0" smtClean="0"/>
              <a:t>.</a:t>
            </a:r>
          </a:p>
          <a:p>
            <a:r>
              <a:rPr lang="en-US" sz="2800" dirty="0" smtClean="0"/>
              <a:t> </a:t>
            </a:r>
            <a:r>
              <a:rPr lang="en-US" sz="2800" dirty="0"/>
              <a:t>Most of these drugs are generally safe if taken as directed by dosage recommendations on the packaging. </a:t>
            </a: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Cautious with OTC Use</a:t>
            </a:r>
            <a:endParaRPr lang="en-US" dirty="0"/>
          </a:p>
        </p:txBody>
      </p:sp>
      <p:sp>
        <p:nvSpPr>
          <p:cNvPr id="3" name="Content Placeholder 2"/>
          <p:cNvSpPr>
            <a:spLocks noGrp="1"/>
          </p:cNvSpPr>
          <p:nvPr>
            <p:ph idx="1"/>
          </p:nvPr>
        </p:nvSpPr>
        <p:spPr/>
        <p:txBody>
          <a:bodyPr>
            <a:normAutofit/>
          </a:bodyPr>
          <a:lstStyle/>
          <a:p>
            <a:r>
              <a:rPr lang="en-US" dirty="0" smtClean="0"/>
              <a:t>If these drugs are overused, used in large dosages not recommended by the manufacturer, or used in combination with other drugs, health risks may occur.</a:t>
            </a:r>
          </a:p>
          <a:p>
            <a:r>
              <a:rPr lang="en-US" dirty="0" smtClean="0"/>
              <a:t>Read labels carefully to be sure the dosage is correct and to make sure that ingredients in one OTC drug are not also included in any other drug that one may be taking.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OTC Drug Labels</a:t>
            </a:r>
            <a:endParaRPr lang="en-US" dirty="0"/>
          </a:p>
        </p:txBody>
      </p:sp>
      <p:sp>
        <p:nvSpPr>
          <p:cNvPr id="3" name="Content Placeholder 2"/>
          <p:cNvSpPr>
            <a:spLocks noGrp="1"/>
          </p:cNvSpPr>
          <p:nvPr>
            <p:ph idx="1"/>
          </p:nvPr>
        </p:nvSpPr>
        <p:spPr/>
        <p:txBody>
          <a:bodyPr>
            <a:normAutofit/>
          </a:bodyPr>
          <a:lstStyle/>
          <a:p>
            <a:r>
              <a:rPr lang="en-US" dirty="0" smtClean="0"/>
              <a:t>Over-the-counter drug labels were patterned after Nutrition Facts food labels. </a:t>
            </a:r>
          </a:p>
        </p:txBody>
      </p:sp>
      <p:pic>
        <p:nvPicPr>
          <p:cNvPr id="15364" name="Picture 4" descr="http://www.fda.gov/ucm/groups/fdagov-public/documents/image/ucm143629.gif"/>
          <p:cNvPicPr>
            <a:picLocks noChangeAspect="1" noChangeArrowheads="1"/>
          </p:cNvPicPr>
          <p:nvPr/>
        </p:nvPicPr>
        <p:blipFill>
          <a:blip r:embed="rId2" cstate="print"/>
          <a:srcRect/>
          <a:stretch>
            <a:fillRect/>
          </a:stretch>
        </p:blipFill>
        <p:spPr bwMode="auto">
          <a:xfrm>
            <a:off x="2971800" y="2409825"/>
            <a:ext cx="4448175" cy="44481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OTC Drug Label Include</a:t>
            </a:r>
            <a:endParaRPr lang="en-US" dirty="0"/>
          </a:p>
        </p:txBody>
      </p:sp>
      <p:sp>
        <p:nvSpPr>
          <p:cNvPr id="4" name="Content Placeholder 3"/>
          <p:cNvSpPr>
            <a:spLocks noGrp="1"/>
          </p:cNvSpPr>
          <p:nvPr>
            <p:ph idx="1"/>
          </p:nvPr>
        </p:nvSpPr>
        <p:spPr/>
        <p:txBody>
          <a:bodyPr/>
          <a:lstStyle/>
          <a:p>
            <a:r>
              <a:rPr lang="en-US" dirty="0" smtClean="0"/>
              <a:t>The product's active ingredients, including the amount in each dosage unit</a:t>
            </a:r>
          </a:p>
          <a:p>
            <a:r>
              <a:rPr lang="en-US" dirty="0" smtClean="0"/>
              <a:t>The purpose of the product</a:t>
            </a:r>
          </a:p>
          <a:p>
            <a:r>
              <a:rPr lang="en-US" dirty="0" smtClean="0"/>
              <a:t>The uses (indications) for the product</a:t>
            </a:r>
          </a:p>
          <a:p>
            <a:r>
              <a:rPr lang="en-US" dirty="0" smtClean="0"/>
              <a:t>Specific warnings, including when the product should not be used under any </a:t>
            </a:r>
            <a:r>
              <a:rPr lang="en-US" dirty="0" smtClean="0"/>
              <a:t>circumstances</a:t>
            </a:r>
            <a:endParaRPr lang="en-US" dirty="0" smtClean="0"/>
          </a:p>
          <a:p>
            <a:r>
              <a:rPr lang="en-US" dirty="0" smtClean="0"/>
              <a:t>When it is appropriate to consult with a doctor or pharmacist.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OTC Drug Labels</a:t>
            </a:r>
            <a:endParaRPr lang="en-US" dirty="0"/>
          </a:p>
        </p:txBody>
      </p:sp>
      <p:sp>
        <p:nvSpPr>
          <p:cNvPr id="3" name="Content Placeholder 2"/>
          <p:cNvSpPr>
            <a:spLocks noGrp="1"/>
          </p:cNvSpPr>
          <p:nvPr>
            <p:ph idx="1"/>
          </p:nvPr>
        </p:nvSpPr>
        <p:spPr/>
        <p:txBody>
          <a:bodyPr/>
          <a:lstStyle/>
          <a:p>
            <a:r>
              <a:rPr lang="en-US" dirty="0" smtClean="0"/>
              <a:t>This section also describes side effects that could occur and substances or activities to avoid, dosage instructions--when, how, and how often to take the product. </a:t>
            </a:r>
          </a:p>
          <a:p>
            <a:r>
              <a:rPr lang="en-US" dirty="0" smtClean="0"/>
              <a:t>The product's inactive ingredients, important information to help consumers avoid ingredients that may cause an allergic reaction.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338</TotalTime>
  <Words>280</Words>
  <Application>Microsoft Office PowerPoint</Application>
  <PresentationFormat>On-screen Show (4:3)</PresentationFormat>
  <Paragraphs>22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Solstice</vt:lpstr>
      <vt:lpstr> Essential Standard 7.ATOD.1   Understand the health risks associated with alcohol, tobacco, and other drug use.   </vt:lpstr>
      <vt:lpstr> Clarifying Objective 7.ATOD.1.3   Predict consequences of abuse of over-the-counter medicines from information provided by the manufacturers of these medicines.   </vt:lpstr>
      <vt:lpstr>OTCs – Over The Counter Medicine</vt:lpstr>
      <vt:lpstr>What are OTCs?</vt:lpstr>
      <vt:lpstr>Be Cautious with OTC Use</vt:lpstr>
      <vt:lpstr>OTC Drug Labels</vt:lpstr>
      <vt:lpstr>OTC Drug Label Include</vt:lpstr>
      <vt:lpstr>OTC Drug Labels</vt:lpstr>
    </vt:vector>
  </TitlesOfParts>
  <Company>Wake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Essential Standard 7.ATOD.1   Understand the health risks associated with alcohol, tobacco, and other drug use.   </dc:title>
  <dc:creator>Wake County Public Schools</dc:creator>
  <cp:lastModifiedBy>mmooney</cp:lastModifiedBy>
  <cp:revision>11</cp:revision>
  <dcterms:created xsi:type="dcterms:W3CDTF">2012-02-03T01:27:06Z</dcterms:created>
  <dcterms:modified xsi:type="dcterms:W3CDTF">2012-03-05T19:12:37Z</dcterms:modified>
</cp:coreProperties>
</file>